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5" r:id="rId1"/>
  </p:sldMasterIdLst>
  <p:notesMasterIdLst>
    <p:notesMasterId r:id="rId99"/>
  </p:notesMasterIdLst>
  <p:sldIdLst>
    <p:sldId id="256" r:id="rId2"/>
    <p:sldId id="316" r:id="rId3"/>
    <p:sldId id="317" r:id="rId4"/>
    <p:sldId id="257" r:id="rId5"/>
    <p:sldId id="312" r:id="rId6"/>
    <p:sldId id="313" r:id="rId7"/>
    <p:sldId id="258" r:id="rId8"/>
    <p:sldId id="323" r:id="rId9"/>
    <p:sldId id="259" r:id="rId10"/>
    <p:sldId id="379" r:id="rId11"/>
    <p:sldId id="260" r:id="rId12"/>
    <p:sldId id="261" r:id="rId13"/>
    <p:sldId id="262" r:id="rId14"/>
    <p:sldId id="314" r:id="rId15"/>
    <p:sldId id="263" r:id="rId16"/>
    <p:sldId id="264" r:id="rId17"/>
    <p:sldId id="265" r:id="rId18"/>
    <p:sldId id="315" r:id="rId19"/>
    <p:sldId id="266" r:id="rId20"/>
    <p:sldId id="322" r:id="rId21"/>
    <p:sldId id="267" r:id="rId22"/>
    <p:sldId id="324" r:id="rId23"/>
    <p:sldId id="320" r:id="rId24"/>
    <p:sldId id="321" r:id="rId25"/>
    <p:sldId id="403" r:id="rId26"/>
    <p:sldId id="325" r:id="rId27"/>
    <p:sldId id="326" r:id="rId28"/>
    <p:sldId id="404" r:id="rId29"/>
    <p:sldId id="443" r:id="rId30"/>
    <p:sldId id="444" r:id="rId31"/>
    <p:sldId id="436" r:id="rId32"/>
    <p:sldId id="445" r:id="rId33"/>
    <p:sldId id="437" r:id="rId34"/>
    <p:sldId id="442" r:id="rId35"/>
    <p:sldId id="438" r:id="rId36"/>
    <p:sldId id="439" r:id="rId37"/>
    <p:sldId id="331" r:id="rId38"/>
    <p:sldId id="327" r:id="rId39"/>
    <p:sldId id="332" r:id="rId40"/>
    <p:sldId id="271" r:id="rId41"/>
    <p:sldId id="393" r:id="rId42"/>
    <p:sldId id="337" r:id="rId43"/>
    <p:sldId id="347" r:id="rId44"/>
    <p:sldId id="338" r:id="rId45"/>
    <p:sldId id="341" r:id="rId46"/>
    <p:sldId id="340" r:id="rId47"/>
    <p:sldId id="349" r:id="rId48"/>
    <p:sldId id="34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40" r:id="rId58"/>
    <p:sldId id="365" r:id="rId59"/>
    <p:sldId id="366" r:id="rId60"/>
    <p:sldId id="367" r:id="rId61"/>
    <p:sldId id="368" r:id="rId62"/>
    <p:sldId id="369" r:id="rId63"/>
    <p:sldId id="364" r:id="rId64"/>
    <p:sldId id="405" r:id="rId65"/>
    <p:sldId id="441" r:id="rId66"/>
    <p:sldId id="377" r:id="rId67"/>
    <p:sldId id="435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382" r:id="rId80"/>
    <p:sldId id="378" r:id="rId81"/>
    <p:sldId id="284" r:id="rId82"/>
    <p:sldId id="285" r:id="rId83"/>
    <p:sldId id="286" r:id="rId84"/>
    <p:sldId id="413" r:id="rId85"/>
    <p:sldId id="414" r:id="rId86"/>
    <p:sldId id="415" r:id="rId87"/>
    <p:sldId id="416" r:id="rId88"/>
    <p:sldId id="287" r:id="rId89"/>
    <p:sldId id="289" r:id="rId90"/>
    <p:sldId id="407" r:id="rId91"/>
    <p:sldId id="406" r:id="rId92"/>
    <p:sldId id="408" r:id="rId93"/>
    <p:sldId id="409" r:id="rId94"/>
    <p:sldId id="410" r:id="rId95"/>
    <p:sldId id="411" r:id="rId96"/>
    <p:sldId id="380" r:id="rId97"/>
    <p:sldId id="311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22" autoAdjust="0"/>
    <p:restoredTop sz="79464" autoAdjust="0"/>
  </p:normalViewPr>
  <p:slideViewPr>
    <p:cSldViewPr snapToObjects="1">
      <p:cViewPr varScale="1">
        <p:scale>
          <a:sx n="99" d="100"/>
          <a:sy n="99" d="100"/>
        </p:scale>
        <p:origin x="20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90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5F6641-AD2D-44A0-8B79-C543DF98252F}" type="doc">
      <dgm:prSet loTypeId="urn:microsoft.com/office/officeart/2005/8/layout/hList9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FDAA875-C060-462F-B777-74CBB3015CD3}">
      <dgm:prSet/>
      <dgm:spPr/>
      <dgm:t>
        <a:bodyPr/>
        <a:lstStyle/>
        <a:p>
          <a:pPr rtl="0"/>
          <a:r>
            <a:rPr lang="zh-CN" baseline="0" dirty="0"/>
            <a:t>目标</a:t>
          </a:r>
          <a:endParaRPr lang="zh-CN" dirty="0"/>
        </a:p>
      </dgm:t>
    </dgm:pt>
    <dgm:pt modelId="{B15E3ECC-7B78-4C0B-BB23-61FAED17B242}" type="parTrans" cxnId="{0342978D-F487-478F-93C7-BA77C38B3AA4}">
      <dgm:prSet/>
      <dgm:spPr/>
      <dgm:t>
        <a:bodyPr/>
        <a:lstStyle/>
        <a:p>
          <a:endParaRPr lang="zh-CN" altLang="en-US"/>
        </a:p>
      </dgm:t>
    </dgm:pt>
    <dgm:pt modelId="{6E6A8350-0BD0-4A99-88C4-45BBB1B00C30}" type="sibTrans" cxnId="{0342978D-F487-478F-93C7-BA77C38B3AA4}">
      <dgm:prSet/>
      <dgm:spPr/>
      <dgm:t>
        <a:bodyPr/>
        <a:lstStyle/>
        <a:p>
          <a:endParaRPr lang="zh-CN" altLang="en-US"/>
        </a:p>
      </dgm:t>
    </dgm:pt>
    <dgm:pt modelId="{35BE9BC9-FCB9-412B-BB9F-DC3477A102D3}">
      <dgm:prSet custT="1"/>
      <dgm:spPr/>
      <dgm:t>
        <a:bodyPr/>
        <a:lstStyle/>
        <a:p>
          <a:pPr rtl="0"/>
          <a:r>
            <a:rPr lang="zh-CN" altLang="en-US" sz="2800" baseline="0" dirty="0"/>
            <a:t>提高处理机的利用率</a:t>
          </a:r>
          <a:endParaRPr lang="zh-CN" altLang="en-US" sz="2800" dirty="0"/>
        </a:p>
      </dgm:t>
    </dgm:pt>
    <dgm:pt modelId="{5EEF9A25-3B96-4053-9830-DE132985C336}" type="parTrans" cxnId="{4B5B57F4-FCDC-4477-A413-8C90F922C70E}">
      <dgm:prSet/>
      <dgm:spPr/>
      <dgm:t>
        <a:bodyPr/>
        <a:lstStyle/>
        <a:p>
          <a:endParaRPr lang="zh-CN" altLang="en-US"/>
        </a:p>
      </dgm:t>
    </dgm:pt>
    <dgm:pt modelId="{9C7EE564-EB60-4806-A0A7-AB447A3A88F4}" type="sibTrans" cxnId="{4B5B57F4-FCDC-4477-A413-8C90F922C70E}">
      <dgm:prSet/>
      <dgm:spPr/>
      <dgm:t>
        <a:bodyPr/>
        <a:lstStyle/>
        <a:p>
          <a:endParaRPr lang="zh-CN" altLang="en-US"/>
        </a:p>
      </dgm:t>
    </dgm:pt>
    <dgm:pt modelId="{E014C637-3556-438D-B811-0D249A7016A5}">
      <dgm:prSet custT="1"/>
      <dgm:spPr/>
      <dgm:t>
        <a:bodyPr/>
        <a:lstStyle/>
        <a:p>
          <a:pPr rtl="0"/>
          <a:r>
            <a:rPr lang="zh-CN" altLang="en-US" sz="2800" baseline="0"/>
            <a:t>提高系统吞吐量</a:t>
          </a:r>
          <a:endParaRPr lang="zh-CN" altLang="en-US" sz="2800"/>
        </a:p>
      </dgm:t>
    </dgm:pt>
    <dgm:pt modelId="{90ED1CFE-F855-454E-9714-1A19E07FCC50}" type="parTrans" cxnId="{57781F4C-8C6E-4B77-A57A-D91CB40C80E7}">
      <dgm:prSet/>
      <dgm:spPr/>
      <dgm:t>
        <a:bodyPr/>
        <a:lstStyle/>
        <a:p>
          <a:endParaRPr lang="zh-CN" altLang="en-US"/>
        </a:p>
      </dgm:t>
    </dgm:pt>
    <dgm:pt modelId="{094507CC-87B9-49F2-812A-E29F45521F79}" type="sibTrans" cxnId="{57781F4C-8C6E-4B77-A57A-D91CB40C80E7}">
      <dgm:prSet/>
      <dgm:spPr/>
      <dgm:t>
        <a:bodyPr/>
        <a:lstStyle/>
        <a:p>
          <a:endParaRPr lang="zh-CN" altLang="en-US"/>
        </a:p>
      </dgm:t>
    </dgm:pt>
    <dgm:pt modelId="{AE4D20D0-AC2F-423F-9C81-77E1DAD3BBB2}">
      <dgm:prSet custT="1"/>
      <dgm:spPr/>
      <dgm:t>
        <a:bodyPr/>
        <a:lstStyle/>
        <a:p>
          <a:pPr rtl="0"/>
          <a:r>
            <a:rPr lang="zh-CN" altLang="en-US" sz="2800" baseline="0" dirty="0"/>
            <a:t>尽量减少进程的响应时间</a:t>
          </a:r>
          <a:endParaRPr lang="zh-CN" altLang="en-US" sz="2800" dirty="0"/>
        </a:p>
      </dgm:t>
    </dgm:pt>
    <dgm:pt modelId="{775D792A-2DAE-4FE6-A100-FAB46C769358}" type="parTrans" cxnId="{63631D2A-3F6C-4B9E-9A07-D903CC0B30D0}">
      <dgm:prSet/>
      <dgm:spPr/>
      <dgm:t>
        <a:bodyPr/>
        <a:lstStyle/>
        <a:p>
          <a:endParaRPr lang="zh-CN" altLang="en-US"/>
        </a:p>
      </dgm:t>
    </dgm:pt>
    <dgm:pt modelId="{237D734F-7C8B-4D12-A009-DF7C50ECA085}" type="sibTrans" cxnId="{63631D2A-3F6C-4B9E-9A07-D903CC0B30D0}">
      <dgm:prSet/>
      <dgm:spPr/>
      <dgm:t>
        <a:bodyPr/>
        <a:lstStyle/>
        <a:p>
          <a:endParaRPr lang="zh-CN" altLang="en-US"/>
        </a:p>
      </dgm:t>
    </dgm:pt>
    <dgm:pt modelId="{729F7A75-6E2F-4E1D-98E8-4DC617DCA8DA}">
      <dgm:prSet custT="1"/>
      <dgm:spPr/>
      <dgm:t>
        <a:bodyPr/>
        <a:lstStyle/>
        <a:p>
          <a:pPr rtl="0"/>
          <a:r>
            <a:rPr lang="zh-CN" altLang="en-US" sz="2800" baseline="0"/>
            <a:t>防止进程长期得不到运行</a:t>
          </a:r>
          <a:endParaRPr lang="zh-CN" altLang="en-US" sz="2800"/>
        </a:p>
      </dgm:t>
    </dgm:pt>
    <dgm:pt modelId="{D1A24B65-18F4-48BB-9BEB-8FC675932F09}" type="parTrans" cxnId="{AEF0C993-034F-4D6D-B560-82D100B4F612}">
      <dgm:prSet/>
      <dgm:spPr/>
      <dgm:t>
        <a:bodyPr/>
        <a:lstStyle/>
        <a:p>
          <a:endParaRPr lang="zh-CN" altLang="en-US"/>
        </a:p>
      </dgm:t>
    </dgm:pt>
    <dgm:pt modelId="{1357765B-5030-4B30-A7E5-82B176285131}" type="sibTrans" cxnId="{AEF0C993-034F-4D6D-B560-82D100B4F612}">
      <dgm:prSet/>
      <dgm:spPr/>
      <dgm:t>
        <a:bodyPr/>
        <a:lstStyle/>
        <a:p>
          <a:endParaRPr lang="zh-CN" altLang="en-US"/>
        </a:p>
      </dgm:t>
    </dgm:pt>
    <dgm:pt modelId="{CCC49C59-A389-4FA8-807F-21F1817378F1}">
      <dgm:prSet/>
      <dgm:spPr/>
      <dgm:t>
        <a:bodyPr/>
        <a:lstStyle/>
        <a:p>
          <a:pPr rtl="0"/>
          <a:r>
            <a:rPr lang="zh-CN" baseline="0" dirty="0"/>
            <a:t>原则</a:t>
          </a:r>
          <a:endParaRPr lang="zh-CN" dirty="0"/>
        </a:p>
      </dgm:t>
    </dgm:pt>
    <dgm:pt modelId="{A667FF4F-390C-45C1-9AED-EA155323AAF0}" type="parTrans" cxnId="{D52011A6-A1C2-41FE-ADB6-7EEAA77FECAC}">
      <dgm:prSet/>
      <dgm:spPr/>
      <dgm:t>
        <a:bodyPr/>
        <a:lstStyle/>
        <a:p>
          <a:endParaRPr lang="zh-CN" altLang="en-US"/>
        </a:p>
      </dgm:t>
    </dgm:pt>
    <dgm:pt modelId="{DA537BD2-3440-4165-A657-6E6A03E4F3AB}" type="sibTrans" cxnId="{D52011A6-A1C2-41FE-ADB6-7EEAA77FECAC}">
      <dgm:prSet/>
      <dgm:spPr/>
      <dgm:t>
        <a:bodyPr/>
        <a:lstStyle/>
        <a:p>
          <a:endParaRPr lang="zh-CN" altLang="en-US"/>
        </a:p>
      </dgm:t>
    </dgm:pt>
    <dgm:pt modelId="{3BFA8458-8899-47A1-8456-C63E00307C4A}">
      <dgm:prSet custT="1"/>
      <dgm:spPr/>
      <dgm:t>
        <a:bodyPr/>
        <a:lstStyle/>
        <a:p>
          <a:pPr rtl="0"/>
          <a:r>
            <a:rPr lang="zh-CN" altLang="en-US" sz="2800" baseline="0"/>
            <a:t>用户需要</a:t>
          </a:r>
          <a:endParaRPr lang="zh-CN" altLang="en-US" sz="2800"/>
        </a:p>
      </dgm:t>
    </dgm:pt>
    <dgm:pt modelId="{ED564948-4F55-4A04-BE5C-094D9DB040D8}" type="parTrans" cxnId="{C3FCA8D1-F69F-45DB-BF28-F82E00879E32}">
      <dgm:prSet/>
      <dgm:spPr/>
      <dgm:t>
        <a:bodyPr/>
        <a:lstStyle/>
        <a:p>
          <a:endParaRPr lang="zh-CN" altLang="en-US"/>
        </a:p>
      </dgm:t>
    </dgm:pt>
    <dgm:pt modelId="{F610F78A-FB8A-4590-9281-AD5AD15C12D0}" type="sibTrans" cxnId="{C3FCA8D1-F69F-45DB-BF28-F82E00879E32}">
      <dgm:prSet/>
      <dgm:spPr/>
      <dgm:t>
        <a:bodyPr/>
        <a:lstStyle/>
        <a:p>
          <a:endParaRPr lang="zh-CN" altLang="en-US"/>
        </a:p>
      </dgm:t>
    </dgm:pt>
    <dgm:pt modelId="{2477979A-4B88-4731-8AE7-A495816E4FEE}">
      <dgm:prSet custT="1"/>
      <dgm:spPr/>
      <dgm:t>
        <a:bodyPr/>
        <a:lstStyle/>
        <a:p>
          <a:pPr rtl="0"/>
          <a:r>
            <a:rPr lang="zh-CN" altLang="en-US" sz="2800" baseline="0" dirty="0"/>
            <a:t>系统需要</a:t>
          </a:r>
          <a:endParaRPr lang="zh-CN" altLang="en-US" sz="2800" dirty="0"/>
        </a:p>
      </dgm:t>
    </dgm:pt>
    <dgm:pt modelId="{7CC2A410-CF76-4B95-917B-DF514250CA28}" type="parTrans" cxnId="{DAA7E44F-0F53-4650-9243-38595318787C}">
      <dgm:prSet/>
      <dgm:spPr/>
      <dgm:t>
        <a:bodyPr/>
        <a:lstStyle/>
        <a:p>
          <a:endParaRPr lang="zh-CN" altLang="en-US"/>
        </a:p>
      </dgm:t>
    </dgm:pt>
    <dgm:pt modelId="{86CF3D79-9447-4471-A976-8A754FE933D4}" type="sibTrans" cxnId="{DAA7E44F-0F53-4650-9243-38595318787C}">
      <dgm:prSet/>
      <dgm:spPr/>
      <dgm:t>
        <a:bodyPr/>
        <a:lstStyle/>
        <a:p>
          <a:endParaRPr lang="zh-CN" altLang="en-US"/>
        </a:p>
      </dgm:t>
    </dgm:pt>
    <dgm:pt modelId="{A17A20F1-34CF-4769-8733-07581497FB70}" type="pres">
      <dgm:prSet presAssocID="{4B5F6641-AD2D-44A0-8B79-C543DF98252F}" presName="list" presStyleCnt="0">
        <dgm:presLayoutVars>
          <dgm:dir/>
          <dgm:animLvl val="lvl"/>
        </dgm:presLayoutVars>
      </dgm:prSet>
      <dgm:spPr/>
    </dgm:pt>
    <dgm:pt modelId="{546DCF2F-854C-468B-A563-F8AF18A3E344}" type="pres">
      <dgm:prSet presAssocID="{CFDAA875-C060-462F-B777-74CBB3015CD3}" presName="posSpace" presStyleCnt="0"/>
      <dgm:spPr/>
    </dgm:pt>
    <dgm:pt modelId="{ECDF025A-DDF3-4DE6-8472-1B484B3871F6}" type="pres">
      <dgm:prSet presAssocID="{CFDAA875-C060-462F-B777-74CBB3015CD3}" presName="vertFlow" presStyleCnt="0"/>
      <dgm:spPr/>
    </dgm:pt>
    <dgm:pt modelId="{7F76761C-55A4-4933-B79A-919E0A891F4F}" type="pres">
      <dgm:prSet presAssocID="{CFDAA875-C060-462F-B777-74CBB3015CD3}" presName="topSpace" presStyleCnt="0"/>
      <dgm:spPr/>
    </dgm:pt>
    <dgm:pt modelId="{A1063AB7-A03E-4622-9258-7D9E22645250}" type="pres">
      <dgm:prSet presAssocID="{CFDAA875-C060-462F-B777-74CBB3015CD3}" presName="firstComp" presStyleCnt="0"/>
      <dgm:spPr/>
    </dgm:pt>
    <dgm:pt modelId="{F80C6310-4B59-4DF1-A6EF-3FAB33B71363}" type="pres">
      <dgm:prSet presAssocID="{CFDAA875-C060-462F-B777-74CBB3015CD3}" presName="firstChild" presStyleLbl="bgAccFollowNode1" presStyleIdx="0" presStyleCnt="6" custScaleX="172940"/>
      <dgm:spPr/>
    </dgm:pt>
    <dgm:pt modelId="{F302E34B-6378-4E9E-9A22-0DBBF7D0A509}" type="pres">
      <dgm:prSet presAssocID="{CFDAA875-C060-462F-B777-74CBB3015CD3}" presName="firstChildTx" presStyleLbl="bgAccFollowNode1" presStyleIdx="0" presStyleCnt="6">
        <dgm:presLayoutVars>
          <dgm:bulletEnabled val="1"/>
        </dgm:presLayoutVars>
      </dgm:prSet>
      <dgm:spPr/>
    </dgm:pt>
    <dgm:pt modelId="{C8263E5D-DADB-4224-8BFF-4EF6AA7B57BC}" type="pres">
      <dgm:prSet presAssocID="{E014C637-3556-438D-B811-0D249A7016A5}" presName="comp" presStyleCnt="0"/>
      <dgm:spPr/>
    </dgm:pt>
    <dgm:pt modelId="{74593AA3-3F26-4770-A2BB-C4C8DF74F5F0}" type="pres">
      <dgm:prSet presAssocID="{E014C637-3556-438D-B811-0D249A7016A5}" presName="child" presStyleLbl="bgAccFollowNode1" presStyleIdx="1" presStyleCnt="6" custScaleX="172940"/>
      <dgm:spPr/>
    </dgm:pt>
    <dgm:pt modelId="{0A5E6DB9-D8DF-4DDF-A250-7CF57D105E19}" type="pres">
      <dgm:prSet presAssocID="{E014C637-3556-438D-B811-0D249A7016A5}" presName="childTx" presStyleLbl="bgAccFollowNode1" presStyleIdx="1" presStyleCnt="6">
        <dgm:presLayoutVars>
          <dgm:bulletEnabled val="1"/>
        </dgm:presLayoutVars>
      </dgm:prSet>
      <dgm:spPr/>
    </dgm:pt>
    <dgm:pt modelId="{BA96C1C5-718D-4A57-8A5B-3DC9241F99EB}" type="pres">
      <dgm:prSet presAssocID="{AE4D20D0-AC2F-423F-9C81-77E1DAD3BBB2}" presName="comp" presStyleCnt="0"/>
      <dgm:spPr/>
    </dgm:pt>
    <dgm:pt modelId="{7A429F71-D713-4BA3-A126-1C9B980ABD99}" type="pres">
      <dgm:prSet presAssocID="{AE4D20D0-AC2F-423F-9C81-77E1DAD3BBB2}" presName="child" presStyleLbl="bgAccFollowNode1" presStyleIdx="2" presStyleCnt="6" custScaleX="172940"/>
      <dgm:spPr/>
    </dgm:pt>
    <dgm:pt modelId="{56878FAF-E2B2-4B1A-9BF1-246280F4FB5E}" type="pres">
      <dgm:prSet presAssocID="{AE4D20D0-AC2F-423F-9C81-77E1DAD3BBB2}" presName="childTx" presStyleLbl="bgAccFollowNode1" presStyleIdx="2" presStyleCnt="6">
        <dgm:presLayoutVars>
          <dgm:bulletEnabled val="1"/>
        </dgm:presLayoutVars>
      </dgm:prSet>
      <dgm:spPr/>
    </dgm:pt>
    <dgm:pt modelId="{B754C299-73F1-42A3-BDA2-2BE69B8A1B23}" type="pres">
      <dgm:prSet presAssocID="{729F7A75-6E2F-4E1D-98E8-4DC617DCA8DA}" presName="comp" presStyleCnt="0"/>
      <dgm:spPr/>
    </dgm:pt>
    <dgm:pt modelId="{FCCCBA7D-202A-4A2D-BFD5-E536145565E0}" type="pres">
      <dgm:prSet presAssocID="{729F7A75-6E2F-4E1D-98E8-4DC617DCA8DA}" presName="child" presStyleLbl="bgAccFollowNode1" presStyleIdx="3" presStyleCnt="6" custScaleX="172940"/>
      <dgm:spPr/>
    </dgm:pt>
    <dgm:pt modelId="{16696220-7C41-41B4-95A4-393348B7AE5F}" type="pres">
      <dgm:prSet presAssocID="{729F7A75-6E2F-4E1D-98E8-4DC617DCA8DA}" presName="childTx" presStyleLbl="bgAccFollowNode1" presStyleIdx="3" presStyleCnt="6">
        <dgm:presLayoutVars>
          <dgm:bulletEnabled val="1"/>
        </dgm:presLayoutVars>
      </dgm:prSet>
      <dgm:spPr/>
    </dgm:pt>
    <dgm:pt modelId="{5E95A60E-498D-4A64-B921-BCDE088AD1B1}" type="pres">
      <dgm:prSet presAssocID="{CFDAA875-C060-462F-B777-74CBB3015CD3}" presName="negSpace" presStyleCnt="0"/>
      <dgm:spPr/>
    </dgm:pt>
    <dgm:pt modelId="{F3A708CD-06BF-4C67-BB17-5F5A15D07D48}" type="pres">
      <dgm:prSet presAssocID="{CFDAA875-C060-462F-B777-74CBB3015CD3}" presName="circle" presStyleLbl="node1" presStyleIdx="0" presStyleCnt="2" custLinFactX="-100000" custLinFactNeighborX="-109775" custLinFactNeighborY="-2738"/>
      <dgm:spPr/>
    </dgm:pt>
    <dgm:pt modelId="{40A9DE41-B10E-48EC-A806-1CAD1432D157}" type="pres">
      <dgm:prSet presAssocID="{6E6A8350-0BD0-4A99-88C4-45BBB1B00C30}" presName="transSpace" presStyleCnt="0"/>
      <dgm:spPr/>
    </dgm:pt>
    <dgm:pt modelId="{F163F2B4-B190-43A7-B71C-F432620C400C}" type="pres">
      <dgm:prSet presAssocID="{CCC49C59-A389-4FA8-807F-21F1817378F1}" presName="posSpace" presStyleCnt="0"/>
      <dgm:spPr/>
    </dgm:pt>
    <dgm:pt modelId="{DA4C4ACC-3743-4849-8C5D-E0DB2FAA6F49}" type="pres">
      <dgm:prSet presAssocID="{CCC49C59-A389-4FA8-807F-21F1817378F1}" presName="vertFlow" presStyleCnt="0"/>
      <dgm:spPr/>
    </dgm:pt>
    <dgm:pt modelId="{D72048BE-5344-4750-B758-2C8F4381E878}" type="pres">
      <dgm:prSet presAssocID="{CCC49C59-A389-4FA8-807F-21F1817378F1}" presName="topSpace" presStyleCnt="0"/>
      <dgm:spPr/>
    </dgm:pt>
    <dgm:pt modelId="{D56991AE-6199-47AE-844F-351E433FB83A}" type="pres">
      <dgm:prSet presAssocID="{CCC49C59-A389-4FA8-807F-21F1817378F1}" presName="firstComp" presStyleCnt="0"/>
      <dgm:spPr/>
    </dgm:pt>
    <dgm:pt modelId="{ADEE27B3-BAFE-4635-BF53-52D5D931B70E}" type="pres">
      <dgm:prSet presAssocID="{CCC49C59-A389-4FA8-807F-21F1817378F1}" presName="firstChild" presStyleLbl="bgAccFollowNode1" presStyleIdx="4" presStyleCnt="6" custScaleX="117819"/>
      <dgm:spPr/>
    </dgm:pt>
    <dgm:pt modelId="{6C8A3548-15C9-4FFD-8E8E-E1039D71CD9E}" type="pres">
      <dgm:prSet presAssocID="{CCC49C59-A389-4FA8-807F-21F1817378F1}" presName="firstChildTx" presStyleLbl="bgAccFollowNode1" presStyleIdx="4" presStyleCnt="6">
        <dgm:presLayoutVars>
          <dgm:bulletEnabled val="1"/>
        </dgm:presLayoutVars>
      </dgm:prSet>
      <dgm:spPr/>
    </dgm:pt>
    <dgm:pt modelId="{5C335A80-1B96-4819-A549-B3BC82F637DA}" type="pres">
      <dgm:prSet presAssocID="{2477979A-4B88-4731-8AE7-A495816E4FEE}" presName="comp" presStyleCnt="0"/>
      <dgm:spPr/>
    </dgm:pt>
    <dgm:pt modelId="{CA578078-5A30-4F88-BCAD-9B77F8D1644B}" type="pres">
      <dgm:prSet presAssocID="{2477979A-4B88-4731-8AE7-A495816E4FEE}" presName="child" presStyleLbl="bgAccFollowNode1" presStyleIdx="5" presStyleCnt="6" custScaleX="117819"/>
      <dgm:spPr/>
    </dgm:pt>
    <dgm:pt modelId="{A44DA6C7-4F8E-463B-A21D-AF55467DFA5D}" type="pres">
      <dgm:prSet presAssocID="{2477979A-4B88-4731-8AE7-A495816E4FEE}" presName="childTx" presStyleLbl="bgAccFollowNode1" presStyleIdx="5" presStyleCnt="6">
        <dgm:presLayoutVars>
          <dgm:bulletEnabled val="1"/>
        </dgm:presLayoutVars>
      </dgm:prSet>
      <dgm:spPr/>
    </dgm:pt>
    <dgm:pt modelId="{4E2005A7-B1FB-4F8D-8E28-EF312180F71B}" type="pres">
      <dgm:prSet presAssocID="{CCC49C59-A389-4FA8-807F-21F1817378F1}" presName="negSpace" presStyleCnt="0"/>
      <dgm:spPr/>
    </dgm:pt>
    <dgm:pt modelId="{C37726C0-08E8-40FD-80DF-F362A3229C02}" type="pres">
      <dgm:prSet presAssocID="{CCC49C59-A389-4FA8-807F-21F1817378F1}" presName="circle" presStyleLbl="node1" presStyleIdx="1" presStyleCnt="2" custLinFactNeighborX="-16760" custLinFactNeighborY="626"/>
      <dgm:spPr/>
    </dgm:pt>
  </dgm:ptLst>
  <dgm:cxnLst>
    <dgm:cxn modelId="{1E91C21C-2FF2-433F-8EBA-055A72E31E3D}" type="presOf" srcId="{AE4D20D0-AC2F-423F-9C81-77E1DAD3BBB2}" destId="{56878FAF-E2B2-4B1A-9BF1-246280F4FB5E}" srcOrd="1" destOrd="0" presId="urn:microsoft.com/office/officeart/2005/8/layout/hList9"/>
    <dgm:cxn modelId="{3A652222-1E3E-4AF6-ABA2-A5D676E4303B}" type="presOf" srcId="{E014C637-3556-438D-B811-0D249A7016A5}" destId="{0A5E6DB9-D8DF-4DDF-A250-7CF57D105E19}" srcOrd="1" destOrd="0" presId="urn:microsoft.com/office/officeart/2005/8/layout/hList9"/>
    <dgm:cxn modelId="{63631D2A-3F6C-4B9E-9A07-D903CC0B30D0}" srcId="{CFDAA875-C060-462F-B777-74CBB3015CD3}" destId="{AE4D20D0-AC2F-423F-9C81-77E1DAD3BBB2}" srcOrd="2" destOrd="0" parTransId="{775D792A-2DAE-4FE6-A100-FAB46C769358}" sibTransId="{237D734F-7C8B-4D12-A009-DF7C50ECA085}"/>
    <dgm:cxn modelId="{E5EFE82A-932C-4C4C-AC6E-99A8C3E095D6}" type="presOf" srcId="{3BFA8458-8899-47A1-8456-C63E00307C4A}" destId="{6C8A3548-15C9-4FFD-8E8E-E1039D71CD9E}" srcOrd="1" destOrd="0" presId="urn:microsoft.com/office/officeart/2005/8/layout/hList9"/>
    <dgm:cxn modelId="{BCB59D39-AB26-4CA7-801A-1FA1778E3D8D}" type="presOf" srcId="{2477979A-4B88-4731-8AE7-A495816E4FEE}" destId="{CA578078-5A30-4F88-BCAD-9B77F8D1644B}" srcOrd="0" destOrd="0" presId="urn:microsoft.com/office/officeart/2005/8/layout/hList9"/>
    <dgm:cxn modelId="{EC463A4A-D802-42A9-A9E1-D89F23618637}" type="presOf" srcId="{35BE9BC9-FCB9-412B-BB9F-DC3477A102D3}" destId="{F302E34B-6378-4E9E-9A22-0DBBF7D0A509}" srcOrd="1" destOrd="0" presId="urn:microsoft.com/office/officeart/2005/8/layout/hList9"/>
    <dgm:cxn modelId="{57781F4C-8C6E-4B77-A57A-D91CB40C80E7}" srcId="{CFDAA875-C060-462F-B777-74CBB3015CD3}" destId="{E014C637-3556-438D-B811-0D249A7016A5}" srcOrd="1" destOrd="0" parTransId="{90ED1CFE-F855-454E-9714-1A19E07FCC50}" sibTransId="{094507CC-87B9-49F2-812A-E29F45521F79}"/>
    <dgm:cxn modelId="{DAA7E44F-0F53-4650-9243-38595318787C}" srcId="{CCC49C59-A389-4FA8-807F-21F1817378F1}" destId="{2477979A-4B88-4731-8AE7-A495816E4FEE}" srcOrd="1" destOrd="0" parTransId="{7CC2A410-CF76-4B95-917B-DF514250CA28}" sibTransId="{86CF3D79-9447-4471-A976-8A754FE933D4}"/>
    <dgm:cxn modelId="{66C05951-5A54-46F1-8BEE-50961AF7077F}" type="presOf" srcId="{2477979A-4B88-4731-8AE7-A495816E4FEE}" destId="{A44DA6C7-4F8E-463B-A21D-AF55467DFA5D}" srcOrd="1" destOrd="0" presId="urn:microsoft.com/office/officeart/2005/8/layout/hList9"/>
    <dgm:cxn modelId="{27D11A64-47A6-459D-9A55-D40B628FDEE2}" type="presOf" srcId="{35BE9BC9-FCB9-412B-BB9F-DC3477A102D3}" destId="{F80C6310-4B59-4DF1-A6EF-3FAB33B71363}" srcOrd="0" destOrd="0" presId="urn:microsoft.com/office/officeart/2005/8/layout/hList9"/>
    <dgm:cxn modelId="{6BAC4183-D162-4C6D-B2CD-9B6029D3C7A2}" type="presOf" srcId="{4B5F6641-AD2D-44A0-8B79-C543DF98252F}" destId="{A17A20F1-34CF-4769-8733-07581497FB70}" srcOrd="0" destOrd="0" presId="urn:microsoft.com/office/officeart/2005/8/layout/hList9"/>
    <dgm:cxn modelId="{0342978D-F487-478F-93C7-BA77C38B3AA4}" srcId="{4B5F6641-AD2D-44A0-8B79-C543DF98252F}" destId="{CFDAA875-C060-462F-B777-74CBB3015CD3}" srcOrd="0" destOrd="0" parTransId="{B15E3ECC-7B78-4C0B-BB23-61FAED17B242}" sibTransId="{6E6A8350-0BD0-4A99-88C4-45BBB1B00C30}"/>
    <dgm:cxn modelId="{AEF0C993-034F-4D6D-B560-82D100B4F612}" srcId="{CFDAA875-C060-462F-B777-74CBB3015CD3}" destId="{729F7A75-6E2F-4E1D-98E8-4DC617DCA8DA}" srcOrd="3" destOrd="0" parTransId="{D1A24B65-18F4-48BB-9BEB-8FC675932F09}" sibTransId="{1357765B-5030-4B30-A7E5-82B176285131}"/>
    <dgm:cxn modelId="{F9621694-35DF-4C06-A584-8011463FC84D}" type="presOf" srcId="{729F7A75-6E2F-4E1D-98E8-4DC617DCA8DA}" destId="{FCCCBA7D-202A-4A2D-BFD5-E536145565E0}" srcOrd="0" destOrd="0" presId="urn:microsoft.com/office/officeart/2005/8/layout/hList9"/>
    <dgm:cxn modelId="{9605D394-8BD1-40C6-BA33-5B06ADA4604B}" type="presOf" srcId="{CFDAA875-C060-462F-B777-74CBB3015CD3}" destId="{F3A708CD-06BF-4C67-BB17-5F5A15D07D48}" srcOrd="0" destOrd="0" presId="urn:microsoft.com/office/officeart/2005/8/layout/hList9"/>
    <dgm:cxn modelId="{D52011A6-A1C2-41FE-ADB6-7EEAA77FECAC}" srcId="{4B5F6641-AD2D-44A0-8B79-C543DF98252F}" destId="{CCC49C59-A389-4FA8-807F-21F1817378F1}" srcOrd="1" destOrd="0" parTransId="{A667FF4F-390C-45C1-9AED-EA155323AAF0}" sibTransId="{DA537BD2-3440-4165-A657-6E6A03E4F3AB}"/>
    <dgm:cxn modelId="{7CE46BB5-9F2B-45CF-AC41-A60C05EFD5FE}" type="presOf" srcId="{AE4D20D0-AC2F-423F-9C81-77E1DAD3BBB2}" destId="{7A429F71-D713-4BA3-A126-1C9B980ABD99}" srcOrd="0" destOrd="0" presId="urn:microsoft.com/office/officeart/2005/8/layout/hList9"/>
    <dgm:cxn modelId="{F3B03BBB-E950-4B4B-A4EF-83015CB8348B}" type="presOf" srcId="{CCC49C59-A389-4FA8-807F-21F1817378F1}" destId="{C37726C0-08E8-40FD-80DF-F362A3229C02}" srcOrd="0" destOrd="0" presId="urn:microsoft.com/office/officeart/2005/8/layout/hList9"/>
    <dgm:cxn modelId="{68826BBF-2522-47E4-B746-9382FF384B54}" type="presOf" srcId="{3BFA8458-8899-47A1-8456-C63E00307C4A}" destId="{ADEE27B3-BAFE-4635-BF53-52D5D931B70E}" srcOrd="0" destOrd="0" presId="urn:microsoft.com/office/officeart/2005/8/layout/hList9"/>
    <dgm:cxn modelId="{4FA883BF-AE6D-4840-BAC8-3783D7C0ED20}" type="presOf" srcId="{E014C637-3556-438D-B811-0D249A7016A5}" destId="{74593AA3-3F26-4770-A2BB-C4C8DF74F5F0}" srcOrd="0" destOrd="0" presId="urn:microsoft.com/office/officeart/2005/8/layout/hList9"/>
    <dgm:cxn modelId="{C3FCA8D1-F69F-45DB-BF28-F82E00879E32}" srcId="{CCC49C59-A389-4FA8-807F-21F1817378F1}" destId="{3BFA8458-8899-47A1-8456-C63E00307C4A}" srcOrd="0" destOrd="0" parTransId="{ED564948-4F55-4A04-BE5C-094D9DB040D8}" sibTransId="{F610F78A-FB8A-4590-9281-AD5AD15C12D0}"/>
    <dgm:cxn modelId="{439A2DE5-C251-49E5-BB91-18D6E884D102}" type="presOf" srcId="{729F7A75-6E2F-4E1D-98E8-4DC617DCA8DA}" destId="{16696220-7C41-41B4-95A4-393348B7AE5F}" srcOrd="1" destOrd="0" presId="urn:microsoft.com/office/officeart/2005/8/layout/hList9"/>
    <dgm:cxn modelId="{4B5B57F4-FCDC-4477-A413-8C90F922C70E}" srcId="{CFDAA875-C060-462F-B777-74CBB3015CD3}" destId="{35BE9BC9-FCB9-412B-BB9F-DC3477A102D3}" srcOrd="0" destOrd="0" parTransId="{5EEF9A25-3B96-4053-9830-DE132985C336}" sibTransId="{9C7EE564-EB60-4806-A0A7-AB447A3A88F4}"/>
    <dgm:cxn modelId="{7B711ACD-B880-4539-B819-1C19840E27F8}" type="presParOf" srcId="{A17A20F1-34CF-4769-8733-07581497FB70}" destId="{546DCF2F-854C-468B-A563-F8AF18A3E344}" srcOrd="0" destOrd="0" presId="urn:microsoft.com/office/officeart/2005/8/layout/hList9"/>
    <dgm:cxn modelId="{F858D0B4-9F5D-48AC-8D5D-8EAC42674B75}" type="presParOf" srcId="{A17A20F1-34CF-4769-8733-07581497FB70}" destId="{ECDF025A-DDF3-4DE6-8472-1B484B3871F6}" srcOrd="1" destOrd="0" presId="urn:microsoft.com/office/officeart/2005/8/layout/hList9"/>
    <dgm:cxn modelId="{C0114E71-710C-41E5-A5F6-043D02BDCEEC}" type="presParOf" srcId="{ECDF025A-DDF3-4DE6-8472-1B484B3871F6}" destId="{7F76761C-55A4-4933-B79A-919E0A891F4F}" srcOrd="0" destOrd="0" presId="urn:microsoft.com/office/officeart/2005/8/layout/hList9"/>
    <dgm:cxn modelId="{4EDD7838-428F-469F-A7B8-99E312D85885}" type="presParOf" srcId="{ECDF025A-DDF3-4DE6-8472-1B484B3871F6}" destId="{A1063AB7-A03E-4622-9258-7D9E22645250}" srcOrd="1" destOrd="0" presId="urn:microsoft.com/office/officeart/2005/8/layout/hList9"/>
    <dgm:cxn modelId="{0BF21FDB-7E59-4E5D-ADFA-97887F7636D7}" type="presParOf" srcId="{A1063AB7-A03E-4622-9258-7D9E22645250}" destId="{F80C6310-4B59-4DF1-A6EF-3FAB33B71363}" srcOrd="0" destOrd="0" presId="urn:microsoft.com/office/officeart/2005/8/layout/hList9"/>
    <dgm:cxn modelId="{18A4A8FA-C6C0-4AD6-A35A-26466A12ECF0}" type="presParOf" srcId="{A1063AB7-A03E-4622-9258-7D9E22645250}" destId="{F302E34B-6378-4E9E-9A22-0DBBF7D0A509}" srcOrd="1" destOrd="0" presId="urn:microsoft.com/office/officeart/2005/8/layout/hList9"/>
    <dgm:cxn modelId="{4D113818-F82C-4E28-86F5-06BB9481A2F5}" type="presParOf" srcId="{ECDF025A-DDF3-4DE6-8472-1B484B3871F6}" destId="{C8263E5D-DADB-4224-8BFF-4EF6AA7B57BC}" srcOrd="2" destOrd="0" presId="urn:microsoft.com/office/officeart/2005/8/layout/hList9"/>
    <dgm:cxn modelId="{ECAEAF4F-F12E-48AD-9EEE-27CE57439C9A}" type="presParOf" srcId="{C8263E5D-DADB-4224-8BFF-4EF6AA7B57BC}" destId="{74593AA3-3F26-4770-A2BB-C4C8DF74F5F0}" srcOrd="0" destOrd="0" presId="urn:microsoft.com/office/officeart/2005/8/layout/hList9"/>
    <dgm:cxn modelId="{E3ACF5AE-1E15-4820-BC30-D9A237028B4B}" type="presParOf" srcId="{C8263E5D-DADB-4224-8BFF-4EF6AA7B57BC}" destId="{0A5E6DB9-D8DF-4DDF-A250-7CF57D105E19}" srcOrd="1" destOrd="0" presId="urn:microsoft.com/office/officeart/2005/8/layout/hList9"/>
    <dgm:cxn modelId="{87F42D62-3B21-46C9-AE29-C75C3167BB93}" type="presParOf" srcId="{ECDF025A-DDF3-4DE6-8472-1B484B3871F6}" destId="{BA96C1C5-718D-4A57-8A5B-3DC9241F99EB}" srcOrd="3" destOrd="0" presId="urn:microsoft.com/office/officeart/2005/8/layout/hList9"/>
    <dgm:cxn modelId="{BEFCCF9B-21A4-4616-A26A-43CF66EAFA4C}" type="presParOf" srcId="{BA96C1C5-718D-4A57-8A5B-3DC9241F99EB}" destId="{7A429F71-D713-4BA3-A126-1C9B980ABD99}" srcOrd="0" destOrd="0" presId="urn:microsoft.com/office/officeart/2005/8/layout/hList9"/>
    <dgm:cxn modelId="{706DDBA4-3713-446E-9729-4B5A6DE0A53A}" type="presParOf" srcId="{BA96C1C5-718D-4A57-8A5B-3DC9241F99EB}" destId="{56878FAF-E2B2-4B1A-9BF1-246280F4FB5E}" srcOrd="1" destOrd="0" presId="urn:microsoft.com/office/officeart/2005/8/layout/hList9"/>
    <dgm:cxn modelId="{D6BC63E2-2393-4AF1-9FFC-F1E1BD67AEA6}" type="presParOf" srcId="{ECDF025A-DDF3-4DE6-8472-1B484B3871F6}" destId="{B754C299-73F1-42A3-BDA2-2BE69B8A1B23}" srcOrd="4" destOrd="0" presId="urn:microsoft.com/office/officeart/2005/8/layout/hList9"/>
    <dgm:cxn modelId="{92D4EFED-4EE3-4C07-B69F-E3EB6BC657EB}" type="presParOf" srcId="{B754C299-73F1-42A3-BDA2-2BE69B8A1B23}" destId="{FCCCBA7D-202A-4A2D-BFD5-E536145565E0}" srcOrd="0" destOrd="0" presId="urn:microsoft.com/office/officeart/2005/8/layout/hList9"/>
    <dgm:cxn modelId="{862414D7-F58D-438F-8CF7-A895A94C2506}" type="presParOf" srcId="{B754C299-73F1-42A3-BDA2-2BE69B8A1B23}" destId="{16696220-7C41-41B4-95A4-393348B7AE5F}" srcOrd="1" destOrd="0" presId="urn:microsoft.com/office/officeart/2005/8/layout/hList9"/>
    <dgm:cxn modelId="{0DF492DB-AAB9-40EE-89E7-EF66888F9252}" type="presParOf" srcId="{A17A20F1-34CF-4769-8733-07581497FB70}" destId="{5E95A60E-498D-4A64-B921-BCDE088AD1B1}" srcOrd="2" destOrd="0" presId="urn:microsoft.com/office/officeart/2005/8/layout/hList9"/>
    <dgm:cxn modelId="{2BA5C034-CA59-47E5-A4F5-013E56D78CD1}" type="presParOf" srcId="{A17A20F1-34CF-4769-8733-07581497FB70}" destId="{F3A708CD-06BF-4C67-BB17-5F5A15D07D48}" srcOrd="3" destOrd="0" presId="urn:microsoft.com/office/officeart/2005/8/layout/hList9"/>
    <dgm:cxn modelId="{FF807D75-EAC4-412C-A3F2-34E5AEBF084B}" type="presParOf" srcId="{A17A20F1-34CF-4769-8733-07581497FB70}" destId="{40A9DE41-B10E-48EC-A806-1CAD1432D157}" srcOrd="4" destOrd="0" presId="urn:microsoft.com/office/officeart/2005/8/layout/hList9"/>
    <dgm:cxn modelId="{1088526B-B384-463C-BF35-540F2B68B336}" type="presParOf" srcId="{A17A20F1-34CF-4769-8733-07581497FB70}" destId="{F163F2B4-B190-43A7-B71C-F432620C400C}" srcOrd="5" destOrd="0" presId="urn:microsoft.com/office/officeart/2005/8/layout/hList9"/>
    <dgm:cxn modelId="{E9943500-AA75-4BB2-A2B6-80D3C990C1D4}" type="presParOf" srcId="{A17A20F1-34CF-4769-8733-07581497FB70}" destId="{DA4C4ACC-3743-4849-8C5D-E0DB2FAA6F49}" srcOrd="6" destOrd="0" presId="urn:microsoft.com/office/officeart/2005/8/layout/hList9"/>
    <dgm:cxn modelId="{1420891A-8DA0-4D9F-9CA6-5EF937F06507}" type="presParOf" srcId="{DA4C4ACC-3743-4849-8C5D-E0DB2FAA6F49}" destId="{D72048BE-5344-4750-B758-2C8F4381E878}" srcOrd="0" destOrd="0" presId="urn:microsoft.com/office/officeart/2005/8/layout/hList9"/>
    <dgm:cxn modelId="{DE90434B-D5B2-4DFC-A4E5-02966CDDB07C}" type="presParOf" srcId="{DA4C4ACC-3743-4849-8C5D-E0DB2FAA6F49}" destId="{D56991AE-6199-47AE-844F-351E433FB83A}" srcOrd="1" destOrd="0" presId="urn:microsoft.com/office/officeart/2005/8/layout/hList9"/>
    <dgm:cxn modelId="{F7575563-829D-4FB0-9FA5-7305370DC70F}" type="presParOf" srcId="{D56991AE-6199-47AE-844F-351E433FB83A}" destId="{ADEE27B3-BAFE-4635-BF53-52D5D931B70E}" srcOrd="0" destOrd="0" presId="urn:microsoft.com/office/officeart/2005/8/layout/hList9"/>
    <dgm:cxn modelId="{560A8565-459D-42AD-B227-D2E4478C3039}" type="presParOf" srcId="{D56991AE-6199-47AE-844F-351E433FB83A}" destId="{6C8A3548-15C9-4FFD-8E8E-E1039D71CD9E}" srcOrd="1" destOrd="0" presId="urn:microsoft.com/office/officeart/2005/8/layout/hList9"/>
    <dgm:cxn modelId="{CAA6C7C7-D102-4C82-82C5-8B1C34A9A611}" type="presParOf" srcId="{DA4C4ACC-3743-4849-8C5D-E0DB2FAA6F49}" destId="{5C335A80-1B96-4819-A549-B3BC82F637DA}" srcOrd="2" destOrd="0" presId="urn:microsoft.com/office/officeart/2005/8/layout/hList9"/>
    <dgm:cxn modelId="{22084F9B-AE78-41EE-A8C8-9F3C6B0097C5}" type="presParOf" srcId="{5C335A80-1B96-4819-A549-B3BC82F637DA}" destId="{CA578078-5A30-4F88-BCAD-9B77F8D1644B}" srcOrd="0" destOrd="0" presId="urn:microsoft.com/office/officeart/2005/8/layout/hList9"/>
    <dgm:cxn modelId="{9C0F1947-DA95-4B4F-9E1A-184409B0AF96}" type="presParOf" srcId="{5C335A80-1B96-4819-A549-B3BC82F637DA}" destId="{A44DA6C7-4F8E-463B-A21D-AF55467DFA5D}" srcOrd="1" destOrd="0" presId="urn:microsoft.com/office/officeart/2005/8/layout/hList9"/>
    <dgm:cxn modelId="{2A91C46F-10E9-44F6-BCDF-D12F5CA44F29}" type="presParOf" srcId="{A17A20F1-34CF-4769-8733-07581497FB70}" destId="{4E2005A7-B1FB-4F8D-8E28-EF312180F71B}" srcOrd="7" destOrd="0" presId="urn:microsoft.com/office/officeart/2005/8/layout/hList9"/>
    <dgm:cxn modelId="{C7052CA2-1FB0-4D75-86B3-B9C156386861}" type="presParOf" srcId="{A17A20F1-34CF-4769-8733-07581497FB70}" destId="{C37726C0-08E8-40FD-80DF-F362A3229C02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128F66-5CAA-4830-97FC-EF55958CBF1B}" type="doc">
      <dgm:prSet loTypeId="urn:microsoft.com/office/officeart/2005/8/layout/hierarchy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F957AA0-9835-4CA6-B6BD-B9220106D887}">
      <dgm:prSet phldrT="[文本]"/>
      <dgm:spPr/>
      <dgm:t>
        <a:bodyPr/>
        <a:lstStyle/>
        <a:p>
          <a:r>
            <a:rPr lang="zh-CN" altLang="en-US" dirty="0"/>
            <a:t>高级调度</a:t>
          </a:r>
        </a:p>
      </dgm:t>
    </dgm:pt>
    <dgm:pt modelId="{979D7473-D1F7-4E62-8CC3-5A99562E5B8C}" type="parTrans" cxnId="{135C1194-6AC2-4E68-995E-B96E20B2A064}">
      <dgm:prSet/>
      <dgm:spPr/>
      <dgm:t>
        <a:bodyPr/>
        <a:lstStyle/>
        <a:p>
          <a:endParaRPr lang="zh-CN" altLang="en-US"/>
        </a:p>
      </dgm:t>
    </dgm:pt>
    <dgm:pt modelId="{A4668FBB-E10D-4768-8A48-9372F4591B41}" type="sibTrans" cxnId="{135C1194-6AC2-4E68-995E-B96E20B2A064}">
      <dgm:prSet/>
      <dgm:spPr/>
      <dgm:t>
        <a:bodyPr/>
        <a:lstStyle/>
        <a:p>
          <a:endParaRPr lang="zh-CN" altLang="en-US"/>
        </a:p>
      </dgm:t>
    </dgm:pt>
    <dgm:pt modelId="{4C036E46-3303-43AB-9B0D-7D797BAEB4D8}">
      <dgm:prSet phldrT="[文本]"/>
      <dgm:spPr/>
      <dgm:t>
        <a:bodyPr/>
        <a:lstStyle/>
        <a:p>
          <a:r>
            <a:rPr lang="zh-CN" altLang="en-US" dirty="0"/>
            <a:t>作业调度</a:t>
          </a:r>
        </a:p>
      </dgm:t>
    </dgm:pt>
    <dgm:pt modelId="{F15F69C2-3C73-4190-A82F-DFCA4DCCC557}" type="parTrans" cxnId="{B7F7C271-4145-42F8-B00E-A58BD4E6C62E}">
      <dgm:prSet/>
      <dgm:spPr/>
      <dgm:t>
        <a:bodyPr/>
        <a:lstStyle/>
        <a:p>
          <a:endParaRPr lang="zh-CN" altLang="en-US"/>
        </a:p>
      </dgm:t>
    </dgm:pt>
    <dgm:pt modelId="{D7279A25-CFB5-4C83-9416-130D2247CBA3}" type="sibTrans" cxnId="{B7F7C271-4145-42F8-B00E-A58BD4E6C62E}">
      <dgm:prSet/>
      <dgm:spPr/>
      <dgm:t>
        <a:bodyPr/>
        <a:lstStyle/>
        <a:p>
          <a:endParaRPr lang="zh-CN" altLang="en-US"/>
        </a:p>
      </dgm:t>
    </dgm:pt>
    <dgm:pt modelId="{F07D06C8-F53F-4E45-8FA6-657073E19368}">
      <dgm:prSet phldrT="[文本]"/>
      <dgm:spPr/>
      <dgm:t>
        <a:bodyPr/>
        <a:lstStyle/>
        <a:p>
          <a:r>
            <a:rPr lang="zh-CN" altLang="en-US" dirty="0"/>
            <a:t>接纳调度</a:t>
          </a:r>
        </a:p>
      </dgm:t>
    </dgm:pt>
    <dgm:pt modelId="{965942DC-D49C-4CD3-870F-FE61D46D7131}" type="parTrans" cxnId="{F3230DB1-8145-4475-8590-F8FB56E3FE2E}">
      <dgm:prSet/>
      <dgm:spPr/>
      <dgm:t>
        <a:bodyPr/>
        <a:lstStyle/>
        <a:p>
          <a:endParaRPr lang="zh-CN" altLang="en-US"/>
        </a:p>
      </dgm:t>
    </dgm:pt>
    <dgm:pt modelId="{AA15CD18-251D-4447-AED7-BDCE61BC939B}" type="sibTrans" cxnId="{F3230DB1-8145-4475-8590-F8FB56E3FE2E}">
      <dgm:prSet/>
      <dgm:spPr/>
      <dgm:t>
        <a:bodyPr/>
        <a:lstStyle/>
        <a:p>
          <a:endParaRPr lang="zh-CN" altLang="en-US"/>
        </a:p>
      </dgm:t>
    </dgm:pt>
    <dgm:pt modelId="{1EBA9C25-B9D1-49AD-9C6A-463A8DAA9176}">
      <dgm:prSet phldrT="[文本]"/>
      <dgm:spPr/>
      <dgm:t>
        <a:bodyPr/>
        <a:lstStyle/>
        <a:p>
          <a:r>
            <a:rPr lang="zh-CN" altLang="en-US" dirty="0"/>
            <a:t>中级调度</a:t>
          </a:r>
        </a:p>
      </dgm:t>
    </dgm:pt>
    <dgm:pt modelId="{F65ED155-25A7-42C0-A363-91E65CBADDFB}" type="parTrans" cxnId="{14B52885-C6DF-4CCC-92AC-34E9FD82DA34}">
      <dgm:prSet/>
      <dgm:spPr/>
      <dgm:t>
        <a:bodyPr/>
        <a:lstStyle/>
        <a:p>
          <a:endParaRPr lang="zh-CN" altLang="en-US"/>
        </a:p>
      </dgm:t>
    </dgm:pt>
    <dgm:pt modelId="{627F169C-E6FB-4266-BC0A-3DB0E650B52C}" type="sibTrans" cxnId="{14B52885-C6DF-4CCC-92AC-34E9FD82DA34}">
      <dgm:prSet/>
      <dgm:spPr/>
      <dgm:t>
        <a:bodyPr/>
        <a:lstStyle/>
        <a:p>
          <a:endParaRPr lang="zh-CN" altLang="en-US"/>
        </a:p>
      </dgm:t>
    </dgm:pt>
    <dgm:pt modelId="{1C1091FE-EA32-4C92-9641-2FA38E247BAB}">
      <dgm:prSet phldrT="[文本]"/>
      <dgm:spPr/>
      <dgm:t>
        <a:bodyPr/>
        <a:lstStyle/>
        <a:p>
          <a:r>
            <a:rPr lang="zh-CN" altLang="en-US" dirty="0"/>
            <a:t>中程调度</a:t>
          </a:r>
        </a:p>
      </dgm:t>
    </dgm:pt>
    <dgm:pt modelId="{F5972AE0-3295-4950-9D29-BD6A0BB718FF}" type="parTrans" cxnId="{19184260-3416-4546-A66D-FC68C0A51E1D}">
      <dgm:prSet/>
      <dgm:spPr/>
      <dgm:t>
        <a:bodyPr/>
        <a:lstStyle/>
        <a:p>
          <a:endParaRPr lang="zh-CN" altLang="en-US"/>
        </a:p>
      </dgm:t>
    </dgm:pt>
    <dgm:pt modelId="{E86F19BF-6E42-46A3-8E5E-0FB8D5C98060}" type="sibTrans" cxnId="{19184260-3416-4546-A66D-FC68C0A51E1D}">
      <dgm:prSet/>
      <dgm:spPr/>
      <dgm:t>
        <a:bodyPr/>
        <a:lstStyle/>
        <a:p>
          <a:endParaRPr lang="zh-CN" altLang="en-US"/>
        </a:p>
      </dgm:t>
    </dgm:pt>
    <dgm:pt modelId="{538A3858-E37C-4ECD-B259-605F4C1F16DC}">
      <dgm:prSet phldrT="[文本]"/>
      <dgm:spPr/>
      <dgm:t>
        <a:bodyPr/>
        <a:lstStyle/>
        <a:p>
          <a:r>
            <a:rPr lang="zh-CN" altLang="en-US" dirty="0"/>
            <a:t>长程调度</a:t>
          </a:r>
        </a:p>
      </dgm:t>
    </dgm:pt>
    <dgm:pt modelId="{47EEE7DC-D15E-4E05-B00A-5BDEED18260D}" type="parTrans" cxnId="{F91BDE55-E060-4E5C-B8A7-072447F7B018}">
      <dgm:prSet/>
      <dgm:spPr/>
      <dgm:t>
        <a:bodyPr/>
        <a:lstStyle/>
        <a:p>
          <a:endParaRPr lang="zh-CN" altLang="en-US"/>
        </a:p>
      </dgm:t>
    </dgm:pt>
    <dgm:pt modelId="{3E63276E-39DF-4AC2-A941-7CE4C325869C}" type="sibTrans" cxnId="{F91BDE55-E060-4E5C-B8A7-072447F7B018}">
      <dgm:prSet/>
      <dgm:spPr/>
      <dgm:t>
        <a:bodyPr/>
        <a:lstStyle/>
        <a:p>
          <a:endParaRPr lang="zh-CN" altLang="en-US"/>
        </a:p>
      </dgm:t>
    </dgm:pt>
    <dgm:pt modelId="{03082B91-C3EA-4B95-998D-C5DF39C2822F}">
      <dgm:prSet phldrT="[文本]"/>
      <dgm:spPr/>
      <dgm:t>
        <a:bodyPr/>
        <a:lstStyle/>
        <a:p>
          <a:r>
            <a:rPr lang="zh-CN" altLang="en-US" dirty="0"/>
            <a:t>进程调度</a:t>
          </a:r>
        </a:p>
      </dgm:t>
    </dgm:pt>
    <dgm:pt modelId="{2F559419-64BD-4EF9-BF1E-EA5FDECEE53F}" type="parTrans" cxnId="{BB15EC7D-D5EB-4E19-B9DF-F7432F13B5D0}">
      <dgm:prSet/>
      <dgm:spPr/>
      <dgm:t>
        <a:bodyPr/>
        <a:lstStyle/>
        <a:p>
          <a:endParaRPr lang="zh-CN" altLang="en-US"/>
        </a:p>
      </dgm:t>
    </dgm:pt>
    <dgm:pt modelId="{850B26BC-68FF-430C-9ED7-89AB23C5363A}" type="sibTrans" cxnId="{BB15EC7D-D5EB-4E19-B9DF-F7432F13B5D0}">
      <dgm:prSet/>
      <dgm:spPr/>
      <dgm:t>
        <a:bodyPr/>
        <a:lstStyle/>
        <a:p>
          <a:endParaRPr lang="zh-CN" altLang="en-US"/>
        </a:p>
      </dgm:t>
    </dgm:pt>
    <dgm:pt modelId="{40EDE212-528E-45D9-BA55-DC2313422605}">
      <dgm:prSet phldrT="[文本]"/>
      <dgm:spPr/>
      <dgm:t>
        <a:bodyPr/>
        <a:lstStyle/>
        <a:p>
          <a:r>
            <a:rPr lang="zh-CN" altLang="en-US" dirty="0"/>
            <a:t>短程调度</a:t>
          </a:r>
        </a:p>
      </dgm:t>
    </dgm:pt>
    <dgm:pt modelId="{1357B726-5B88-46D3-9C52-A8AF8055EE84}" type="parTrans" cxnId="{A2289F7B-9DAD-4734-940E-9932951DC9B9}">
      <dgm:prSet/>
      <dgm:spPr/>
      <dgm:t>
        <a:bodyPr/>
        <a:lstStyle/>
        <a:p>
          <a:endParaRPr lang="zh-CN" altLang="en-US"/>
        </a:p>
      </dgm:t>
    </dgm:pt>
    <dgm:pt modelId="{24282ACD-B731-4434-8938-530C5346CCC2}" type="sibTrans" cxnId="{A2289F7B-9DAD-4734-940E-9932951DC9B9}">
      <dgm:prSet/>
      <dgm:spPr/>
      <dgm:t>
        <a:bodyPr/>
        <a:lstStyle/>
        <a:p>
          <a:endParaRPr lang="zh-CN" altLang="en-US"/>
        </a:p>
      </dgm:t>
    </dgm:pt>
    <dgm:pt modelId="{05999860-D5C1-4D2B-9441-54921818480E}">
      <dgm:prSet phldrT="[文本]"/>
      <dgm:spPr/>
      <dgm:t>
        <a:bodyPr/>
        <a:lstStyle/>
        <a:p>
          <a:r>
            <a:rPr lang="zh-CN" altLang="en-US" dirty="0"/>
            <a:t>低级调度</a:t>
          </a:r>
        </a:p>
      </dgm:t>
    </dgm:pt>
    <dgm:pt modelId="{8E58DB31-2D83-4749-907B-E96C9C5B2060}" type="sibTrans" cxnId="{63EF5141-4919-4574-B032-392FE4A005B9}">
      <dgm:prSet/>
      <dgm:spPr/>
      <dgm:t>
        <a:bodyPr/>
        <a:lstStyle/>
        <a:p>
          <a:endParaRPr lang="zh-CN" altLang="en-US"/>
        </a:p>
      </dgm:t>
    </dgm:pt>
    <dgm:pt modelId="{DF333D8F-1E0A-4001-AD5D-1F8BF4D2D70D}" type="parTrans" cxnId="{63EF5141-4919-4574-B032-392FE4A005B9}">
      <dgm:prSet/>
      <dgm:spPr/>
      <dgm:t>
        <a:bodyPr/>
        <a:lstStyle/>
        <a:p>
          <a:endParaRPr lang="zh-CN" altLang="en-US"/>
        </a:p>
      </dgm:t>
    </dgm:pt>
    <dgm:pt modelId="{2A4DBA02-0CB0-420D-ABFE-4037073C0DC3}" type="pres">
      <dgm:prSet presAssocID="{87128F66-5CAA-4830-97FC-EF55958CBF1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4033EF-AFAC-42E1-9821-4FF32701155B}" type="pres">
      <dgm:prSet presAssocID="{CF957AA0-9835-4CA6-B6BD-B9220106D887}" presName="root" presStyleCnt="0"/>
      <dgm:spPr/>
    </dgm:pt>
    <dgm:pt modelId="{981CF14E-0832-48B8-A85F-DE012A2E781A}" type="pres">
      <dgm:prSet presAssocID="{CF957AA0-9835-4CA6-B6BD-B9220106D887}" presName="rootComposite" presStyleCnt="0"/>
      <dgm:spPr/>
    </dgm:pt>
    <dgm:pt modelId="{C6FAD41F-A557-47A8-9D68-FB249F1A1F44}" type="pres">
      <dgm:prSet presAssocID="{CF957AA0-9835-4CA6-B6BD-B9220106D887}" presName="rootText" presStyleLbl="node1" presStyleIdx="0" presStyleCnt="3"/>
      <dgm:spPr/>
    </dgm:pt>
    <dgm:pt modelId="{92E751D4-69E3-4D02-BDE5-A2F10D27855A}" type="pres">
      <dgm:prSet presAssocID="{CF957AA0-9835-4CA6-B6BD-B9220106D887}" presName="rootConnector" presStyleLbl="node1" presStyleIdx="0" presStyleCnt="3"/>
      <dgm:spPr/>
    </dgm:pt>
    <dgm:pt modelId="{0E97F4E6-8585-411A-961C-F50286C66323}" type="pres">
      <dgm:prSet presAssocID="{CF957AA0-9835-4CA6-B6BD-B9220106D887}" presName="childShape" presStyleCnt="0"/>
      <dgm:spPr/>
    </dgm:pt>
    <dgm:pt modelId="{0639A5E9-450F-4750-A13A-DF05B959619E}" type="pres">
      <dgm:prSet presAssocID="{47EEE7DC-D15E-4E05-B00A-5BDEED18260D}" presName="Name13" presStyleLbl="parChTrans1D2" presStyleIdx="0" presStyleCnt="6"/>
      <dgm:spPr/>
    </dgm:pt>
    <dgm:pt modelId="{BF5D0E91-1B27-4783-A865-DB9591CA9C6D}" type="pres">
      <dgm:prSet presAssocID="{538A3858-E37C-4ECD-B259-605F4C1F16DC}" presName="childText" presStyleLbl="bgAcc1" presStyleIdx="0" presStyleCnt="6" custScaleX="121391">
        <dgm:presLayoutVars>
          <dgm:bulletEnabled val="1"/>
        </dgm:presLayoutVars>
      </dgm:prSet>
      <dgm:spPr/>
    </dgm:pt>
    <dgm:pt modelId="{6E352292-35B3-4305-A68E-37A5C3B63042}" type="pres">
      <dgm:prSet presAssocID="{F15F69C2-3C73-4190-A82F-DFCA4DCCC557}" presName="Name13" presStyleLbl="parChTrans1D2" presStyleIdx="1" presStyleCnt="6"/>
      <dgm:spPr/>
    </dgm:pt>
    <dgm:pt modelId="{CCA05C52-A5E8-48BA-9865-E29282D8E33B}" type="pres">
      <dgm:prSet presAssocID="{4C036E46-3303-43AB-9B0D-7D797BAEB4D8}" presName="childText" presStyleLbl="bgAcc1" presStyleIdx="1" presStyleCnt="6" custScaleX="121391">
        <dgm:presLayoutVars>
          <dgm:bulletEnabled val="1"/>
        </dgm:presLayoutVars>
      </dgm:prSet>
      <dgm:spPr/>
    </dgm:pt>
    <dgm:pt modelId="{945D3FFF-0344-4EE2-B3E3-6F3D60E908B5}" type="pres">
      <dgm:prSet presAssocID="{965942DC-D49C-4CD3-870F-FE61D46D7131}" presName="Name13" presStyleLbl="parChTrans1D2" presStyleIdx="2" presStyleCnt="6"/>
      <dgm:spPr/>
    </dgm:pt>
    <dgm:pt modelId="{CDC608AB-16E5-4828-B39E-7B896CA3EEF4}" type="pres">
      <dgm:prSet presAssocID="{F07D06C8-F53F-4E45-8FA6-657073E19368}" presName="childText" presStyleLbl="bgAcc1" presStyleIdx="2" presStyleCnt="6" custScaleX="121391">
        <dgm:presLayoutVars>
          <dgm:bulletEnabled val="1"/>
        </dgm:presLayoutVars>
      </dgm:prSet>
      <dgm:spPr/>
    </dgm:pt>
    <dgm:pt modelId="{1FA6770A-2F68-45CC-9AD9-88EC00345459}" type="pres">
      <dgm:prSet presAssocID="{1EBA9C25-B9D1-49AD-9C6A-463A8DAA9176}" presName="root" presStyleCnt="0"/>
      <dgm:spPr/>
    </dgm:pt>
    <dgm:pt modelId="{E7FA47BE-2D74-4763-A595-67327355C43F}" type="pres">
      <dgm:prSet presAssocID="{1EBA9C25-B9D1-49AD-9C6A-463A8DAA9176}" presName="rootComposite" presStyleCnt="0"/>
      <dgm:spPr/>
    </dgm:pt>
    <dgm:pt modelId="{95BB03B9-84F6-4ED3-B30B-494CCF207122}" type="pres">
      <dgm:prSet presAssocID="{1EBA9C25-B9D1-49AD-9C6A-463A8DAA9176}" presName="rootText" presStyleLbl="node1" presStyleIdx="1" presStyleCnt="3"/>
      <dgm:spPr/>
    </dgm:pt>
    <dgm:pt modelId="{41BCF6D7-BD71-432A-AA07-52CB4A420D8A}" type="pres">
      <dgm:prSet presAssocID="{1EBA9C25-B9D1-49AD-9C6A-463A8DAA9176}" presName="rootConnector" presStyleLbl="node1" presStyleIdx="1" presStyleCnt="3"/>
      <dgm:spPr/>
    </dgm:pt>
    <dgm:pt modelId="{1FA4FB27-BD90-4CA1-AE8F-CE290EB08484}" type="pres">
      <dgm:prSet presAssocID="{1EBA9C25-B9D1-49AD-9C6A-463A8DAA9176}" presName="childShape" presStyleCnt="0"/>
      <dgm:spPr/>
    </dgm:pt>
    <dgm:pt modelId="{0D02955F-91D5-48D7-A6B1-9856849F9301}" type="pres">
      <dgm:prSet presAssocID="{F5972AE0-3295-4950-9D29-BD6A0BB718FF}" presName="Name13" presStyleLbl="parChTrans1D2" presStyleIdx="3" presStyleCnt="6"/>
      <dgm:spPr/>
    </dgm:pt>
    <dgm:pt modelId="{D83F71DC-8C1D-49B7-9FCD-918E77641CA4}" type="pres">
      <dgm:prSet presAssocID="{1C1091FE-EA32-4C92-9641-2FA38E247BAB}" presName="childText" presStyleLbl="bgAcc1" presStyleIdx="3" presStyleCnt="6" custScaleX="121391">
        <dgm:presLayoutVars>
          <dgm:bulletEnabled val="1"/>
        </dgm:presLayoutVars>
      </dgm:prSet>
      <dgm:spPr/>
    </dgm:pt>
    <dgm:pt modelId="{BC2872EF-4F05-4C97-A3E1-F72F7E6C5A2C}" type="pres">
      <dgm:prSet presAssocID="{05999860-D5C1-4D2B-9441-54921818480E}" presName="root" presStyleCnt="0"/>
      <dgm:spPr/>
    </dgm:pt>
    <dgm:pt modelId="{E7B7A6AE-922C-456E-A8C9-1D0153B3039F}" type="pres">
      <dgm:prSet presAssocID="{05999860-D5C1-4D2B-9441-54921818480E}" presName="rootComposite" presStyleCnt="0"/>
      <dgm:spPr/>
    </dgm:pt>
    <dgm:pt modelId="{EB0098D6-7787-4C3D-A69E-BDB481ABF7DD}" type="pres">
      <dgm:prSet presAssocID="{05999860-D5C1-4D2B-9441-54921818480E}" presName="rootText" presStyleLbl="node1" presStyleIdx="2" presStyleCnt="3"/>
      <dgm:spPr/>
    </dgm:pt>
    <dgm:pt modelId="{39BF2A7B-5720-4C6C-8A05-7713E18764D6}" type="pres">
      <dgm:prSet presAssocID="{05999860-D5C1-4D2B-9441-54921818480E}" presName="rootConnector" presStyleLbl="node1" presStyleIdx="2" presStyleCnt="3"/>
      <dgm:spPr/>
    </dgm:pt>
    <dgm:pt modelId="{EE46803F-B205-4A13-9902-629E2D916A14}" type="pres">
      <dgm:prSet presAssocID="{05999860-D5C1-4D2B-9441-54921818480E}" presName="childShape" presStyleCnt="0"/>
      <dgm:spPr/>
    </dgm:pt>
    <dgm:pt modelId="{41A028EC-575C-4426-A819-18F68D84B805}" type="pres">
      <dgm:prSet presAssocID="{1357B726-5B88-46D3-9C52-A8AF8055EE84}" presName="Name13" presStyleLbl="parChTrans1D2" presStyleIdx="4" presStyleCnt="6"/>
      <dgm:spPr/>
    </dgm:pt>
    <dgm:pt modelId="{EDD2306A-E64E-467C-9DBF-A28F86696FD9}" type="pres">
      <dgm:prSet presAssocID="{40EDE212-528E-45D9-BA55-DC2313422605}" presName="childText" presStyleLbl="bgAcc1" presStyleIdx="4" presStyleCnt="6" custScaleX="121391">
        <dgm:presLayoutVars>
          <dgm:bulletEnabled val="1"/>
        </dgm:presLayoutVars>
      </dgm:prSet>
      <dgm:spPr/>
    </dgm:pt>
    <dgm:pt modelId="{1A9B81A1-4EC3-47E2-96CD-6CB7BFF9E56C}" type="pres">
      <dgm:prSet presAssocID="{2F559419-64BD-4EF9-BF1E-EA5FDECEE53F}" presName="Name13" presStyleLbl="parChTrans1D2" presStyleIdx="5" presStyleCnt="6"/>
      <dgm:spPr/>
    </dgm:pt>
    <dgm:pt modelId="{31C1CB7E-767A-48BD-8A0E-99515CC3F51B}" type="pres">
      <dgm:prSet presAssocID="{03082B91-C3EA-4B95-998D-C5DF39C2822F}" presName="childText" presStyleLbl="bgAcc1" presStyleIdx="5" presStyleCnt="6" custScaleX="121391">
        <dgm:presLayoutVars>
          <dgm:bulletEnabled val="1"/>
        </dgm:presLayoutVars>
      </dgm:prSet>
      <dgm:spPr/>
    </dgm:pt>
  </dgm:ptLst>
  <dgm:cxnLst>
    <dgm:cxn modelId="{F953F801-1818-4E2E-A559-2FE744EAE61F}" type="presOf" srcId="{CF957AA0-9835-4CA6-B6BD-B9220106D887}" destId="{92E751D4-69E3-4D02-BDE5-A2F10D27855A}" srcOrd="1" destOrd="0" presId="urn:microsoft.com/office/officeart/2005/8/layout/hierarchy3"/>
    <dgm:cxn modelId="{0D437E0C-D439-4856-9CA4-328F70AF46B0}" type="presOf" srcId="{CF957AA0-9835-4CA6-B6BD-B9220106D887}" destId="{C6FAD41F-A557-47A8-9D68-FB249F1A1F44}" srcOrd="0" destOrd="0" presId="urn:microsoft.com/office/officeart/2005/8/layout/hierarchy3"/>
    <dgm:cxn modelId="{35F02310-10CA-427B-94C7-F6F31705109C}" type="presOf" srcId="{965942DC-D49C-4CD3-870F-FE61D46D7131}" destId="{945D3FFF-0344-4EE2-B3E3-6F3D60E908B5}" srcOrd="0" destOrd="0" presId="urn:microsoft.com/office/officeart/2005/8/layout/hierarchy3"/>
    <dgm:cxn modelId="{A9C14914-BCED-48B8-B17B-955411AB9FD6}" type="presOf" srcId="{1C1091FE-EA32-4C92-9641-2FA38E247BAB}" destId="{D83F71DC-8C1D-49B7-9FCD-918E77641CA4}" srcOrd="0" destOrd="0" presId="urn:microsoft.com/office/officeart/2005/8/layout/hierarchy3"/>
    <dgm:cxn modelId="{AE216114-3F00-4743-BAC6-988346AD5835}" type="presOf" srcId="{F15F69C2-3C73-4190-A82F-DFCA4DCCC557}" destId="{6E352292-35B3-4305-A68E-37A5C3B63042}" srcOrd="0" destOrd="0" presId="urn:microsoft.com/office/officeart/2005/8/layout/hierarchy3"/>
    <dgm:cxn modelId="{34759A1A-77A3-4344-9DD2-9D3BA4DFA160}" type="presOf" srcId="{40EDE212-528E-45D9-BA55-DC2313422605}" destId="{EDD2306A-E64E-467C-9DBF-A28F86696FD9}" srcOrd="0" destOrd="0" presId="urn:microsoft.com/office/officeart/2005/8/layout/hierarchy3"/>
    <dgm:cxn modelId="{63EF5141-4919-4574-B032-392FE4A005B9}" srcId="{87128F66-5CAA-4830-97FC-EF55958CBF1B}" destId="{05999860-D5C1-4D2B-9441-54921818480E}" srcOrd="2" destOrd="0" parTransId="{DF333D8F-1E0A-4001-AD5D-1F8BF4D2D70D}" sibTransId="{8E58DB31-2D83-4749-907B-E96C9C5B2060}"/>
    <dgm:cxn modelId="{9F0F774C-2DCB-49D4-9832-DA20540828A9}" type="presOf" srcId="{1EBA9C25-B9D1-49AD-9C6A-463A8DAA9176}" destId="{95BB03B9-84F6-4ED3-B30B-494CCF207122}" srcOrd="0" destOrd="0" presId="urn:microsoft.com/office/officeart/2005/8/layout/hierarchy3"/>
    <dgm:cxn modelId="{F91BDE55-E060-4E5C-B8A7-072447F7B018}" srcId="{CF957AA0-9835-4CA6-B6BD-B9220106D887}" destId="{538A3858-E37C-4ECD-B259-605F4C1F16DC}" srcOrd="0" destOrd="0" parTransId="{47EEE7DC-D15E-4E05-B00A-5BDEED18260D}" sibTransId="{3E63276E-39DF-4AC2-A941-7CE4C325869C}"/>
    <dgm:cxn modelId="{19184260-3416-4546-A66D-FC68C0A51E1D}" srcId="{1EBA9C25-B9D1-49AD-9C6A-463A8DAA9176}" destId="{1C1091FE-EA32-4C92-9641-2FA38E247BAB}" srcOrd="0" destOrd="0" parTransId="{F5972AE0-3295-4950-9D29-BD6A0BB718FF}" sibTransId="{E86F19BF-6E42-46A3-8E5E-0FB8D5C98060}"/>
    <dgm:cxn modelId="{9425FC62-22D1-4349-81B5-AABC8B201971}" type="presOf" srcId="{1EBA9C25-B9D1-49AD-9C6A-463A8DAA9176}" destId="{41BCF6D7-BD71-432A-AA07-52CB4A420D8A}" srcOrd="1" destOrd="0" presId="urn:microsoft.com/office/officeart/2005/8/layout/hierarchy3"/>
    <dgm:cxn modelId="{7FDC9C6E-9A63-402F-A154-8D5B1EB6E1D3}" type="presOf" srcId="{03082B91-C3EA-4B95-998D-C5DF39C2822F}" destId="{31C1CB7E-767A-48BD-8A0E-99515CC3F51B}" srcOrd="0" destOrd="0" presId="urn:microsoft.com/office/officeart/2005/8/layout/hierarchy3"/>
    <dgm:cxn modelId="{B7F7C271-4145-42F8-B00E-A58BD4E6C62E}" srcId="{CF957AA0-9835-4CA6-B6BD-B9220106D887}" destId="{4C036E46-3303-43AB-9B0D-7D797BAEB4D8}" srcOrd="1" destOrd="0" parTransId="{F15F69C2-3C73-4190-A82F-DFCA4DCCC557}" sibTransId="{D7279A25-CFB5-4C83-9416-130D2247CBA3}"/>
    <dgm:cxn modelId="{A2289F7B-9DAD-4734-940E-9932951DC9B9}" srcId="{05999860-D5C1-4D2B-9441-54921818480E}" destId="{40EDE212-528E-45D9-BA55-DC2313422605}" srcOrd="0" destOrd="0" parTransId="{1357B726-5B88-46D3-9C52-A8AF8055EE84}" sibTransId="{24282ACD-B731-4434-8938-530C5346CCC2}"/>
    <dgm:cxn modelId="{7EBF617C-3503-4E6C-A087-1E7A78208C5D}" type="presOf" srcId="{1357B726-5B88-46D3-9C52-A8AF8055EE84}" destId="{41A028EC-575C-4426-A819-18F68D84B805}" srcOrd="0" destOrd="0" presId="urn:microsoft.com/office/officeart/2005/8/layout/hierarchy3"/>
    <dgm:cxn modelId="{BB15EC7D-D5EB-4E19-B9DF-F7432F13B5D0}" srcId="{05999860-D5C1-4D2B-9441-54921818480E}" destId="{03082B91-C3EA-4B95-998D-C5DF39C2822F}" srcOrd="1" destOrd="0" parTransId="{2F559419-64BD-4EF9-BF1E-EA5FDECEE53F}" sibTransId="{850B26BC-68FF-430C-9ED7-89AB23C5363A}"/>
    <dgm:cxn modelId="{14B52885-C6DF-4CCC-92AC-34E9FD82DA34}" srcId="{87128F66-5CAA-4830-97FC-EF55958CBF1B}" destId="{1EBA9C25-B9D1-49AD-9C6A-463A8DAA9176}" srcOrd="1" destOrd="0" parTransId="{F65ED155-25A7-42C0-A363-91E65CBADDFB}" sibTransId="{627F169C-E6FB-4266-BC0A-3DB0E650B52C}"/>
    <dgm:cxn modelId="{7D88848B-CF96-437F-971C-5572DF1D9DDE}" type="presOf" srcId="{2F559419-64BD-4EF9-BF1E-EA5FDECEE53F}" destId="{1A9B81A1-4EC3-47E2-96CD-6CB7BFF9E56C}" srcOrd="0" destOrd="0" presId="urn:microsoft.com/office/officeart/2005/8/layout/hierarchy3"/>
    <dgm:cxn modelId="{135C1194-6AC2-4E68-995E-B96E20B2A064}" srcId="{87128F66-5CAA-4830-97FC-EF55958CBF1B}" destId="{CF957AA0-9835-4CA6-B6BD-B9220106D887}" srcOrd="0" destOrd="0" parTransId="{979D7473-D1F7-4E62-8CC3-5A99562E5B8C}" sibTransId="{A4668FBB-E10D-4768-8A48-9372F4591B41}"/>
    <dgm:cxn modelId="{9C9DAD96-0DD3-4373-9C17-BC61880F1427}" type="presOf" srcId="{4C036E46-3303-43AB-9B0D-7D797BAEB4D8}" destId="{CCA05C52-A5E8-48BA-9865-E29282D8E33B}" srcOrd="0" destOrd="0" presId="urn:microsoft.com/office/officeart/2005/8/layout/hierarchy3"/>
    <dgm:cxn modelId="{C300F196-E54A-4474-AE6A-E80B8821A32E}" type="presOf" srcId="{538A3858-E37C-4ECD-B259-605F4C1F16DC}" destId="{BF5D0E91-1B27-4783-A865-DB9591CA9C6D}" srcOrd="0" destOrd="0" presId="urn:microsoft.com/office/officeart/2005/8/layout/hierarchy3"/>
    <dgm:cxn modelId="{F3230DB1-8145-4475-8590-F8FB56E3FE2E}" srcId="{CF957AA0-9835-4CA6-B6BD-B9220106D887}" destId="{F07D06C8-F53F-4E45-8FA6-657073E19368}" srcOrd="2" destOrd="0" parTransId="{965942DC-D49C-4CD3-870F-FE61D46D7131}" sibTransId="{AA15CD18-251D-4447-AED7-BDCE61BC939B}"/>
    <dgm:cxn modelId="{0611BAB5-7320-4CB1-A26B-6C7549E7D33E}" type="presOf" srcId="{F07D06C8-F53F-4E45-8FA6-657073E19368}" destId="{CDC608AB-16E5-4828-B39E-7B896CA3EEF4}" srcOrd="0" destOrd="0" presId="urn:microsoft.com/office/officeart/2005/8/layout/hierarchy3"/>
    <dgm:cxn modelId="{E96371BC-888D-44B2-9298-7727253BB330}" type="presOf" srcId="{05999860-D5C1-4D2B-9441-54921818480E}" destId="{EB0098D6-7787-4C3D-A69E-BDB481ABF7DD}" srcOrd="0" destOrd="0" presId="urn:microsoft.com/office/officeart/2005/8/layout/hierarchy3"/>
    <dgm:cxn modelId="{EBE554D3-2033-4FB9-92BF-788EBA821917}" type="presOf" srcId="{05999860-D5C1-4D2B-9441-54921818480E}" destId="{39BF2A7B-5720-4C6C-8A05-7713E18764D6}" srcOrd="1" destOrd="0" presId="urn:microsoft.com/office/officeart/2005/8/layout/hierarchy3"/>
    <dgm:cxn modelId="{B0C253D7-F8BE-4627-BDB9-25AABD3DCD10}" type="presOf" srcId="{47EEE7DC-D15E-4E05-B00A-5BDEED18260D}" destId="{0639A5E9-450F-4750-A13A-DF05B959619E}" srcOrd="0" destOrd="0" presId="urn:microsoft.com/office/officeart/2005/8/layout/hierarchy3"/>
    <dgm:cxn modelId="{EFB188E4-D549-4D63-AABF-0E4234B58418}" type="presOf" srcId="{87128F66-5CAA-4830-97FC-EF55958CBF1B}" destId="{2A4DBA02-0CB0-420D-ABFE-4037073C0DC3}" srcOrd="0" destOrd="0" presId="urn:microsoft.com/office/officeart/2005/8/layout/hierarchy3"/>
    <dgm:cxn modelId="{2DAFE4EA-BDCE-4514-8C9D-2426C0524658}" type="presOf" srcId="{F5972AE0-3295-4950-9D29-BD6A0BB718FF}" destId="{0D02955F-91D5-48D7-A6B1-9856849F9301}" srcOrd="0" destOrd="0" presId="urn:microsoft.com/office/officeart/2005/8/layout/hierarchy3"/>
    <dgm:cxn modelId="{3401E3E3-6963-4A38-9990-CEE0D1708950}" type="presParOf" srcId="{2A4DBA02-0CB0-420D-ABFE-4037073C0DC3}" destId="{9C4033EF-AFAC-42E1-9821-4FF32701155B}" srcOrd="0" destOrd="0" presId="urn:microsoft.com/office/officeart/2005/8/layout/hierarchy3"/>
    <dgm:cxn modelId="{52679CAE-5E36-45F8-82D5-0AE04E8700A8}" type="presParOf" srcId="{9C4033EF-AFAC-42E1-9821-4FF32701155B}" destId="{981CF14E-0832-48B8-A85F-DE012A2E781A}" srcOrd="0" destOrd="0" presId="urn:microsoft.com/office/officeart/2005/8/layout/hierarchy3"/>
    <dgm:cxn modelId="{5E4E5FD5-75F9-453E-919C-ADF5F492EE94}" type="presParOf" srcId="{981CF14E-0832-48B8-A85F-DE012A2E781A}" destId="{C6FAD41F-A557-47A8-9D68-FB249F1A1F44}" srcOrd="0" destOrd="0" presId="urn:microsoft.com/office/officeart/2005/8/layout/hierarchy3"/>
    <dgm:cxn modelId="{F302A319-DFA8-4CBC-8EDA-15E867E21F59}" type="presParOf" srcId="{981CF14E-0832-48B8-A85F-DE012A2E781A}" destId="{92E751D4-69E3-4D02-BDE5-A2F10D27855A}" srcOrd="1" destOrd="0" presId="urn:microsoft.com/office/officeart/2005/8/layout/hierarchy3"/>
    <dgm:cxn modelId="{F37E7A03-FC93-4DC7-85B2-3EE90974DE2E}" type="presParOf" srcId="{9C4033EF-AFAC-42E1-9821-4FF32701155B}" destId="{0E97F4E6-8585-411A-961C-F50286C66323}" srcOrd="1" destOrd="0" presId="urn:microsoft.com/office/officeart/2005/8/layout/hierarchy3"/>
    <dgm:cxn modelId="{FA6D02C3-3A11-4A73-AFA1-37C9527D6842}" type="presParOf" srcId="{0E97F4E6-8585-411A-961C-F50286C66323}" destId="{0639A5E9-450F-4750-A13A-DF05B959619E}" srcOrd="0" destOrd="0" presId="urn:microsoft.com/office/officeart/2005/8/layout/hierarchy3"/>
    <dgm:cxn modelId="{D1102FD5-822D-4D63-B0B9-459DF3F5390B}" type="presParOf" srcId="{0E97F4E6-8585-411A-961C-F50286C66323}" destId="{BF5D0E91-1B27-4783-A865-DB9591CA9C6D}" srcOrd="1" destOrd="0" presId="urn:microsoft.com/office/officeart/2005/8/layout/hierarchy3"/>
    <dgm:cxn modelId="{96188F33-B9DE-46C0-9634-973277A95898}" type="presParOf" srcId="{0E97F4E6-8585-411A-961C-F50286C66323}" destId="{6E352292-35B3-4305-A68E-37A5C3B63042}" srcOrd="2" destOrd="0" presId="urn:microsoft.com/office/officeart/2005/8/layout/hierarchy3"/>
    <dgm:cxn modelId="{ADFCC7F2-A7AA-4367-AA16-B680B130CBBF}" type="presParOf" srcId="{0E97F4E6-8585-411A-961C-F50286C66323}" destId="{CCA05C52-A5E8-48BA-9865-E29282D8E33B}" srcOrd="3" destOrd="0" presId="urn:microsoft.com/office/officeart/2005/8/layout/hierarchy3"/>
    <dgm:cxn modelId="{BB5E3BF1-9243-44B3-B820-20A21C1D0D94}" type="presParOf" srcId="{0E97F4E6-8585-411A-961C-F50286C66323}" destId="{945D3FFF-0344-4EE2-B3E3-6F3D60E908B5}" srcOrd="4" destOrd="0" presId="urn:microsoft.com/office/officeart/2005/8/layout/hierarchy3"/>
    <dgm:cxn modelId="{93842B56-FBF6-495A-ADA0-5AD8B8AB3709}" type="presParOf" srcId="{0E97F4E6-8585-411A-961C-F50286C66323}" destId="{CDC608AB-16E5-4828-B39E-7B896CA3EEF4}" srcOrd="5" destOrd="0" presId="urn:microsoft.com/office/officeart/2005/8/layout/hierarchy3"/>
    <dgm:cxn modelId="{8AE96742-B634-4FFE-84A1-6C56191A63DB}" type="presParOf" srcId="{2A4DBA02-0CB0-420D-ABFE-4037073C0DC3}" destId="{1FA6770A-2F68-45CC-9AD9-88EC00345459}" srcOrd="1" destOrd="0" presId="urn:microsoft.com/office/officeart/2005/8/layout/hierarchy3"/>
    <dgm:cxn modelId="{2F5AB255-F1BC-46E9-9852-7B41C7C42C55}" type="presParOf" srcId="{1FA6770A-2F68-45CC-9AD9-88EC00345459}" destId="{E7FA47BE-2D74-4763-A595-67327355C43F}" srcOrd="0" destOrd="0" presId="urn:microsoft.com/office/officeart/2005/8/layout/hierarchy3"/>
    <dgm:cxn modelId="{A32F67BA-415B-4E9C-A13F-B6C3A9EBCC4B}" type="presParOf" srcId="{E7FA47BE-2D74-4763-A595-67327355C43F}" destId="{95BB03B9-84F6-4ED3-B30B-494CCF207122}" srcOrd="0" destOrd="0" presId="urn:microsoft.com/office/officeart/2005/8/layout/hierarchy3"/>
    <dgm:cxn modelId="{22FC6DC1-F99A-4597-8920-2813213631B9}" type="presParOf" srcId="{E7FA47BE-2D74-4763-A595-67327355C43F}" destId="{41BCF6D7-BD71-432A-AA07-52CB4A420D8A}" srcOrd="1" destOrd="0" presId="urn:microsoft.com/office/officeart/2005/8/layout/hierarchy3"/>
    <dgm:cxn modelId="{C06646EB-BC1E-4601-86F6-3677AE08938A}" type="presParOf" srcId="{1FA6770A-2F68-45CC-9AD9-88EC00345459}" destId="{1FA4FB27-BD90-4CA1-AE8F-CE290EB08484}" srcOrd="1" destOrd="0" presId="urn:microsoft.com/office/officeart/2005/8/layout/hierarchy3"/>
    <dgm:cxn modelId="{264B8089-69DD-44FD-9069-EB4518FF7CAB}" type="presParOf" srcId="{1FA4FB27-BD90-4CA1-AE8F-CE290EB08484}" destId="{0D02955F-91D5-48D7-A6B1-9856849F9301}" srcOrd="0" destOrd="0" presId="urn:microsoft.com/office/officeart/2005/8/layout/hierarchy3"/>
    <dgm:cxn modelId="{5459EC5B-0539-4DCC-843B-8130F1B59D70}" type="presParOf" srcId="{1FA4FB27-BD90-4CA1-AE8F-CE290EB08484}" destId="{D83F71DC-8C1D-49B7-9FCD-918E77641CA4}" srcOrd="1" destOrd="0" presId="urn:microsoft.com/office/officeart/2005/8/layout/hierarchy3"/>
    <dgm:cxn modelId="{B2A31C05-94AB-4667-B3CB-0C866E6587ED}" type="presParOf" srcId="{2A4DBA02-0CB0-420D-ABFE-4037073C0DC3}" destId="{BC2872EF-4F05-4C97-A3E1-F72F7E6C5A2C}" srcOrd="2" destOrd="0" presId="urn:microsoft.com/office/officeart/2005/8/layout/hierarchy3"/>
    <dgm:cxn modelId="{5CA69C7A-1993-40C7-8D0A-E90C82C08A3E}" type="presParOf" srcId="{BC2872EF-4F05-4C97-A3E1-F72F7E6C5A2C}" destId="{E7B7A6AE-922C-456E-A8C9-1D0153B3039F}" srcOrd="0" destOrd="0" presId="urn:microsoft.com/office/officeart/2005/8/layout/hierarchy3"/>
    <dgm:cxn modelId="{0BF0F046-DD47-4D03-93D9-7473669F502A}" type="presParOf" srcId="{E7B7A6AE-922C-456E-A8C9-1D0153B3039F}" destId="{EB0098D6-7787-4C3D-A69E-BDB481ABF7DD}" srcOrd="0" destOrd="0" presId="urn:microsoft.com/office/officeart/2005/8/layout/hierarchy3"/>
    <dgm:cxn modelId="{2C083692-5B2C-4C83-ACAF-BEBA71DE7530}" type="presParOf" srcId="{E7B7A6AE-922C-456E-A8C9-1D0153B3039F}" destId="{39BF2A7B-5720-4C6C-8A05-7713E18764D6}" srcOrd="1" destOrd="0" presId="urn:microsoft.com/office/officeart/2005/8/layout/hierarchy3"/>
    <dgm:cxn modelId="{42F460EB-5013-46D3-BE9E-4384E437CB20}" type="presParOf" srcId="{BC2872EF-4F05-4C97-A3E1-F72F7E6C5A2C}" destId="{EE46803F-B205-4A13-9902-629E2D916A14}" srcOrd="1" destOrd="0" presId="urn:microsoft.com/office/officeart/2005/8/layout/hierarchy3"/>
    <dgm:cxn modelId="{52B79C70-E0F8-4035-BF4D-13F0F8F1FDD7}" type="presParOf" srcId="{EE46803F-B205-4A13-9902-629E2D916A14}" destId="{41A028EC-575C-4426-A819-18F68D84B805}" srcOrd="0" destOrd="0" presId="urn:microsoft.com/office/officeart/2005/8/layout/hierarchy3"/>
    <dgm:cxn modelId="{5CBD8E35-EBAB-4710-A02D-15E51914D7A3}" type="presParOf" srcId="{EE46803F-B205-4A13-9902-629E2D916A14}" destId="{EDD2306A-E64E-467C-9DBF-A28F86696FD9}" srcOrd="1" destOrd="0" presId="urn:microsoft.com/office/officeart/2005/8/layout/hierarchy3"/>
    <dgm:cxn modelId="{81DFD5AC-F93C-4D6E-A4C4-84FF2C0A9FA9}" type="presParOf" srcId="{EE46803F-B205-4A13-9902-629E2D916A14}" destId="{1A9B81A1-4EC3-47E2-96CD-6CB7BFF9E56C}" srcOrd="2" destOrd="0" presId="urn:microsoft.com/office/officeart/2005/8/layout/hierarchy3"/>
    <dgm:cxn modelId="{BA822964-4DC7-4751-8E2E-1CB6010F1F41}" type="presParOf" srcId="{EE46803F-B205-4A13-9902-629E2D916A14}" destId="{31C1CB7E-767A-48BD-8A0E-99515CC3F51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171C44-5557-4BB0-B9B0-3425A5753C78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87C78EE-D9D1-499B-AA2A-CCE3D7FDE53E}">
      <dgm:prSet phldrT="[文本]"/>
      <dgm:spPr/>
      <dgm:t>
        <a:bodyPr/>
        <a:lstStyle/>
        <a:p>
          <a:r>
            <a:rPr lang="zh-CN" altLang="en-US" dirty="0"/>
            <a:t>面向用户的原则</a:t>
          </a:r>
        </a:p>
      </dgm:t>
    </dgm:pt>
    <dgm:pt modelId="{9680EC72-A6BB-47BB-9C54-96476FC740B1}" type="parTrans" cxnId="{826EEFC5-EB65-4A28-B943-B66414C41CFD}">
      <dgm:prSet/>
      <dgm:spPr/>
      <dgm:t>
        <a:bodyPr/>
        <a:lstStyle/>
        <a:p>
          <a:endParaRPr lang="zh-CN" altLang="en-US"/>
        </a:p>
      </dgm:t>
    </dgm:pt>
    <dgm:pt modelId="{F908453C-315C-4EF4-A03F-A3FC6AD580C6}" type="sibTrans" cxnId="{826EEFC5-EB65-4A28-B943-B66414C41CFD}">
      <dgm:prSet/>
      <dgm:spPr/>
      <dgm:t>
        <a:bodyPr/>
        <a:lstStyle/>
        <a:p>
          <a:endParaRPr lang="zh-CN" altLang="en-US"/>
        </a:p>
      </dgm:t>
    </dgm:pt>
    <dgm:pt modelId="{343A20F2-25E5-481D-94D5-991BF0924EC5}">
      <dgm:prSet phldrT="[文本]"/>
      <dgm:spPr/>
      <dgm:t>
        <a:bodyPr/>
        <a:lstStyle/>
        <a:p>
          <a:r>
            <a:rPr lang="zh-CN" altLang="en-US" dirty="0"/>
            <a:t>响应时间</a:t>
          </a:r>
        </a:p>
      </dgm:t>
    </dgm:pt>
    <dgm:pt modelId="{375274C8-7074-4356-839F-23EFF030B9A6}" type="parTrans" cxnId="{C9B1843E-59FD-4AA8-AA21-B5EEE6788E5B}">
      <dgm:prSet/>
      <dgm:spPr/>
      <dgm:t>
        <a:bodyPr/>
        <a:lstStyle/>
        <a:p>
          <a:endParaRPr lang="zh-CN" altLang="en-US"/>
        </a:p>
      </dgm:t>
    </dgm:pt>
    <dgm:pt modelId="{8CBE25A0-33A7-4AE4-BF40-27B3D9C042C5}" type="sibTrans" cxnId="{C9B1843E-59FD-4AA8-AA21-B5EEE6788E5B}">
      <dgm:prSet/>
      <dgm:spPr/>
      <dgm:t>
        <a:bodyPr/>
        <a:lstStyle/>
        <a:p>
          <a:endParaRPr lang="zh-CN" altLang="en-US"/>
        </a:p>
      </dgm:t>
    </dgm:pt>
    <dgm:pt modelId="{6749609A-37EF-457D-A6EA-B2158026D28F}">
      <dgm:prSet phldrT="[文本]"/>
      <dgm:spPr/>
      <dgm:t>
        <a:bodyPr/>
        <a:lstStyle/>
        <a:p>
          <a:r>
            <a:rPr lang="zh-CN" altLang="en-US" dirty="0"/>
            <a:t>周转时间</a:t>
          </a:r>
        </a:p>
      </dgm:t>
    </dgm:pt>
    <dgm:pt modelId="{287B71F5-AC9C-4A80-8844-AB4E968C0776}" type="parTrans" cxnId="{B289FDFD-D2A3-4FDA-9E11-5180E166B9D4}">
      <dgm:prSet/>
      <dgm:spPr/>
      <dgm:t>
        <a:bodyPr/>
        <a:lstStyle/>
        <a:p>
          <a:endParaRPr lang="zh-CN" altLang="en-US"/>
        </a:p>
      </dgm:t>
    </dgm:pt>
    <dgm:pt modelId="{C56ECB3E-24A9-46D9-A452-B3F227F7C927}" type="sibTrans" cxnId="{B289FDFD-D2A3-4FDA-9E11-5180E166B9D4}">
      <dgm:prSet/>
      <dgm:spPr/>
      <dgm:t>
        <a:bodyPr/>
        <a:lstStyle/>
        <a:p>
          <a:endParaRPr lang="zh-CN" altLang="en-US"/>
        </a:p>
      </dgm:t>
    </dgm:pt>
    <dgm:pt modelId="{E5465E8F-1B26-4FF2-933B-4D1FAABDE5A6}">
      <dgm:prSet phldrT="[文本]"/>
      <dgm:spPr/>
      <dgm:t>
        <a:bodyPr/>
        <a:lstStyle/>
        <a:p>
          <a:r>
            <a:rPr lang="zh-CN" altLang="en-US" dirty="0"/>
            <a:t>面向系统的原则</a:t>
          </a:r>
        </a:p>
      </dgm:t>
    </dgm:pt>
    <dgm:pt modelId="{B38BEDCE-642E-43F7-94FF-C1CD416F8E21}" type="parTrans" cxnId="{26E9AD8A-C3DD-463A-992C-5BE54C8D80BC}">
      <dgm:prSet/>
      <dgm:spPr/>
      <dgm:t>
        <a:bodyPr/>
        <a:lstStyle/>
        <a:p>
          <a:endParaRPr lang="zh-CN" altLang="en-US"/>
        </a:p>
      </dgm:t>
    </dgm:pt>
    <dgm:pt modelId="{097AF4E8-E482-4716-A697-01F252A2E314}" type="sibTrans" cxnId="{26E9AD8A-C3DD-463A-992C-5BE54C8D80BC}">
      <dgm:prSet/>
      <dgm:spPr/>
      <dgm:t>
        <a:bodyPr/>
        <a:lstStyle/>
        <a:p>
          <a:endParaRPr lang="zh-CN" altLang="en-US"/>
        </a:p>
      </dgm:t>
    </dgm:pt>
    <dgm:pt modelId="{D6C6BC86-F43F-4661-BE01-0B804FF081CB}">
      <dgm:prSet phldrT="[文本]"/>
      <dgm:spPr/>
      <dgm:t>
        <a:bodyPr/>
        <a:lstStyle/>
        <a:p>
          <a:r>
            <a:rPr lang="zh-CN" altLang="en-US" dirty="0"/>
            <a:t>吞吐量</a:t>
          </a:r>
        </a:p>
      </dgm:t>
    </dgm:pt>
    <dgm:pt modelId="{25498A93-8D5F-4D01-A4B6-E146B1B0DA77}" type="parTrans" cxnId="{6F570F70-E6CA-47C7-946E-A3265C47E066}">
      <dgm:prSet/>
      <dgm:spPr/>
      <dgm:t>
        <a:bodyPr/>
        <a:lstStyle/>
        <a:p>
          <a:endParaRPr lang="zh-CN" altLang="en-US"/>
        </a:p>
      </dgm:t>
    </dgm:pt>
    <dgm:pt modelId="{34AEF163-DC2C-4D2E-B0DE-50112684BE63}" type="sibTrans" cxnId="{6F570F70-E6CA-47C7-946E-A3265C47E066}">
      <dgm:prSet/>
      <dgm:spPr/>
      <dgm:t>
        <a:bodyPr/>
        <a:lstStyle/>
        <a:p>
          <a:endParaRPr lang="zh-CN" altLang="en-US"/>
        </a:p>
      </dgm:t>
    </dgm:pt>
    <dgm:pt modelId="{507245B3-2C93-4A50-8FC1-C3299C643D3D}">
      <dgm:prSet phldrT="[文本]"/>
      <dgm:spPr/>
      <dgm:t>
        <a:bodyPr/>
        <a:lstStyle/>
        <a:p>
          <a:r>
            <a:rPr lang="zh-CN" altLang="en-US" dirty="0"/>
            <a:t>利用率</a:t>
          </a:r>
        </a:p>
      </dgm:t>
    </dgm:pt>
    <dgm:pt modelId="{E83723AF-4D8D-4C5B-A726-4E8A1436E416}" type="parTrans" cxnId="{A0029389-3567-4C63-BCA7-79A956C95E8A}">
      <dgm:prSet/>
      <dgm:spPr/>
      <dgm:t>
        <a:bodyPr/>
        <a:lstStyle/>
        <a:p>
          <a:endParaRPr lang="zh-CN" altLang="en-US"/>
        </a:p>
      </dgm:t>
    </dgm:pt>
    <dgm:pt modelId="{152ECD7F-7165-45C9-AA1E-A1A276D4B52E}" type="sibTrans" cxnId="{A0029389-3567-4C63-BCA7-79A956C95E8A}">
      <dgm:prSet/>
      <dgm:spPr/>
      <dgm:t>
        <a:bodyPr/>
        <a:lstStyle/>
        <a:p>
          <a:endParaRPr lang="zh-CN" altLang="en-US"/>
        </a:p>
      </dgm:t>
    </dgm:pt>
    <dgm:pt modelId="{4C53C93E-F0D3-4691-ABD5-E5F4B1C912E8}">
      <dgm:prSet phldrT="[文本]"/>
      <dgm:spPr/>
      <dgm:t>
        <a:bodyPr/>
        <a:lstStyle/>
        <a:p>
          <a:r>
            <a:rPr lang="zh-CN" altLang="en-US" dirty="0"/>
            <a:t>截止时间</a:t>
          </a:r>
        </a:p>
      </dgm:t>
    </dgm:pt>
    <dgm:pt modelId="{CDA527DB-F952-47DC-A83D-4275A1539CF7}" type="parTrans" cxnId="{3ADAABC4-51C3-44C1-91F4-810FA351D029}">
      <dgm:prSet/>
      <dgm:spPr/>
      <dgm:t>
        <a:bodyPr/>
        <a:lstStyle/>
        <a:p>
          <a:endParaRPr lang="zh-CN" altLang="en-US"/>
        </a:p>
      </dgm:t>
    </dgm:pt>
    <dgm:pt modelId="{D74F6482-1171-43DE-B38E-C3F39E90E6A6}" type="sibTrans" cxnId="{3ADAABC4-51C3-44C1-91F4-810FA351D029}">
      <dgm:prSet/>
      <dgm:spPr/>
      <dgm:t>
        <a:bodyPr/>
        <a:lstStyle/>
        <a:p>
          <a:endParaRPr lang="zh-CN" altLang="en-US"/>
        </a:p>
      </dgm:t>
    </dgm:pt>
    <dgm:pt modelId="{06F54A9C-EFF9-40AC-AD86-F7AB9CCC1B38}">
      <dgm:prSet phldrT="[文本]"/>
      <dgm:spPr/>
      <dgm:t>
        <a:bodyPr/>
        <a:lstStyle/>
        <a:p>
          <a:r>
            <a:rPr lang="zh-CN" altLang="en-US" dirty="0"/>
            <a:t>公平性</a:t>
          </a:r>
        </a:p>
      </dgm:t>
    </dgm:pt>
    <dgm:pt modelId="{73F4199C-9347-4778-9DE3-AB63BF9AFB7A}" type="parTrans" cxnId="{41F7640B-6A83-487E-BBE3-358AC5F00C32}">
      <dgm:prSet/>
      <dgm:spPr/>
      <dgm:t>
        <a:bodyPr/>
        <a:lstStyle/>
        <a:p>
          <a:endParaRPr lang="zh-CN" altLang="en-US"/>
        </a:p>
      </dgm:t>
    </dgm:pt>
    <dgm:pt modelId="{42B20F46-2B4F-4CF5-ACDC-5DBE3E641ED9}" type="sibTrans" cxnId="{41F7640B-6A83-487E-BBE3-358AC5F00C32}">
      <dgm:prSet/>
      <dgm:spPr/>
      <dgm:t>
        <a:bodyPr/>
        <a:lstStyle/>
        <a:p>
          <a:endParaRPr lang="zh-CN" altLang="en-US"/>
        </a:p>
      </dgm:t>
    </dgm:pt>
    <dgm:pt modelId="{F6D99DBC-8D98-4C29-B132-94AACA9A3DB2}">
      <dgm:prSet phldrT="[文本]"/>
      <dgm:spPr/>
      <dgm:t>
        <a:bodyPr/>
        <a:lstStyle/>
        <a:p>
          <a:r>
            <a:rPr lang="zh-CN" altLang="en-US" dirty="0"/>
            <a:t>优先级</a:t>
          </a:r>
        </a:p>
      </dgm:t>
    </dgm:pt>
    <dgm:pt modelId="{2783F957-3834-4EE5-96B1-B8AAB1D092A9}" type="parTrans" cxnId="{05AF0CA4-85D5-4FC1-9741-0F5C233725F4}">
      <dgm:prSet/>
      <dgm:spPr/>
      <dgm:t>
        <a:bodyPr/>
        <a:lstStyle/>
        <a:p>
          <a:endParaRPr lang="zh-CN" altLang="en-US"/>
        </a:p>
      </dgm:t>
    </dgm:pt>
    <dgm:pt modelId="{D427F130-DB8D-4F34-ACF1-4879BEAFEA93}" type="sibTrans" cxnId="{05AF0CA4-85D5-4FC1-9741-0F5C233725F4}">
      <dgm:prSet/>
      <dgm:spPr/>
      <dgm:t>
        <a:bodyPr/>
        <a:lstStyle/>
        <a:p>
          <a:endParaRPr lang="zh-CN" altLang="en-US"/>
        </a:p>
      </dgm:t>
    </dgm:pt>
    <dgm:pt modelId="{83E30243-59F9-4984-A899-3D636C068253}">
      <dgm:prSet phldrT="[文本]"/>
      <dgm:spPr/>
      <dgm:t>
        <a:bodyPr/>
        <a:lstStyle/>
        <a:p>
          <a:r>
            <a:rPr lang="zh-CN" altLang="en-US" dirty="0"/>
            <a:t>优先级</a:t>
          </a:r>
        </a:p>
      </dgm:t>
    </dgm:pt>
    <dgm:pt modelId="{37709CE5-CF6E-415D-B6D7-63E16F64F160}" type="parTrans" cxnId="{2A566DA7-5851-4B1F-AB85-EF4468C6AB51}">
      <dgm:prSet/>
      <dgm:spPr/>
      <dgm:t>
        <a:bodyPr/>
        <a:lstStyle/>
        <a:p>
          <a:endParaRPr lang="zh-CN" altLang="en-US"/>
        </a:p>
      </dgm:t>
    </dgm:pt>
    <dgm:pt modelId="{1CCA5134-4D89-42DC-92F7-38F214C86E8B}" type="sibTrans" cxnId="{2A566DA7-5851-4B1F-AB85-EF4468C6AB51}">
      <dgm:prSet/>
      <dgm:spPr/>
      <dgm:t>
        <a:bodyPr/>
        <a:lstStyle/>
        <a:p>
          <a:endParaRPr lang="zh-CN" altLang="en-US"/>
        </a:p>
      </dgm:t>
    </dgm:pt>
    <dgm:pt modelId="{C2855840-2DA2-4F2C-9085-DD473868FFDD}" type="pres">
      <dgm:prSet presAssocID="{04171C44-5557-4BB0-B9B0-3425A5753C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B29FDD-B91D-4903-B32A-0294B941C298}" type="pres">
      <dgm:prSet presAssocID="{187C78EE-D9D1-499B-AA2A-CCE3D7FDE53E}" presName="root" presStyleCnt="0"/>
      <dgm:spPr/>
    </dgm:pt>
    <dgm:pt modelId="{7ED6976B-5E5B-4E3D-9788-C9B2705E1627}" type="pres">
      <dgm:prSet presAssocID="{187C78EE-D9D1-499B-AA2A-CCE3D7FDE53E}" presName="rootComposite" presStyleCnt="0"/>
      <dgm:spPr/>
    </dgm:pt>
    <dgm:pt modelId="{96F064EC-2696-40BC-A169-BB676D131B9D}" type="pres">
      <dgm:prSet presAssocID="{187C78EE-D9D1-499B-AA2A-CCE3D7FDE53E}" presName="rootText" presStyleLbl="node1" presStyleIdx="0" presStyleCnt="2" custScaleX="155243"/>
      <dgm:spPr/>
    </dgm:pt>
    <dgm:pt modelId="{EE593222-006A-4AF4-BF9A-9FB06FE83433}" type="pres">
      <dgm:prSet presAssocID="{187C78EE-D9D1-499B-AA2A-CCE3D7FDE53E}" presName="rootConnector" presStyleLbl="node1" presStyleIdx="0" presStyleCnt="2"/>
      <dgm:spPr/>
    </dgm:pt>
    <dgm:pt modelId="{AAE6F0F3-61B4-4C0B-8055-AF658075B1A1}" type="pres">
      <dgm:prSet presAssocID="{187C78EE-D9D1-499B-AA2A-CCE3D7FDE53E}" presName="childShape" presStyleCnt="0"/>
      <dgm:spPr/>
    </dgm:pt>
    <dgm:pt modelId="{67B39066-8D89-48D0-A8B1-217362325120}" type="pres">
      <dgm:prSet presAssocID="{287B71F5-AC9C-4A80-8844-AB4E968C0776}" presName="Name13" presStyleLbl="parChTrans1D2" presStyleIdx="0" presStyleCnt="8"/>
      <dgm:spPr/>
    </dgm:pt>
    <dgm:pt modelId="{2C251217-D5B5-43D3-AE09-E72D448780E8}" type="pres">
      <dgm:prSet presAssocID="{6749609A-37EF-457D-A6EA-B2158026D28F}" presName="childText" presStyleLbl="bgAcc1" presStyleIdx="0" presStyleCnt="8" custScaleX="126527">
        <dgm:presLayoutVars>
          <dgm:bulletEnabled val="1"/>
        </dgm:presLayoutVars>
      </dgm:prSet>
      <dgm:spPr/>
    </dgm:pt>
    <dgm:pt modelId="{6480A6B5-3C21-4AE8-8AAA-B3097D2146D2}" type="pres">
      <dgm:prSet presAssocID="{375274C8-7074-4356-839F-23EFF030B9A6}" presName="Name13" presStyleLbl="parChTrans1D2" presStyleIdx="1" presStyleCnt="8"/>
      <dgm:spPr/>
    </dgm:pt>
    <dgm:pt modelId="{F710FD34-D9CC-4D94-9C17-AC7E4064F481}" type="pres">
      <dgm:prSet presAssocID="{343A20F2-25E5-481D-94D5-991BF0924EC5}" presName="childText" presStyleLbl="bgAcc1" presStyleIdx="1" presStyleCnt="8" custScaleX="126527">
        <dgm:presLayoutVars>
          <dgm:bulletEnabled val="1"/>
        </dgm:presLayoutVars>
      </dgm:prSet>
      <dgm:spPr/>
    </dgm:pt>
    <dgm:pt modelId="{E24FA2C4-9381-41EB-AEAF-089E63B6118D}" type="pres">
      <dgm:prSet presAssocID="{CDA527DB-F952-47DC-A83D-4275A1539CF7}" presName="Name13" presStyleLbl="parChTrans1D2" presStyleIdx="2" presStyleCnt="8"/>
      <dgm:spPr/>
    </dgm:pt>
    <dgm:pt modelId="{A2660846-E2FF-4AF3-88C7-F16A7225EA1D}" type="pres">
      <dgm:prSet presAssocID="{4C53C93E-F0D3-4691-ABD5-E5F4B1C912E8}" presName="childText" presStyleLbl="bgAcc1" presStyleIdx="2" presStyleCnt="8" custScaleX="126527">
        <dgm:presLayoutVars>
          <dgm:bulletEnabled val="1"/>
        </dgm:presLayoutVars>
      </dgm:prSet>
      <dgm:spPr/>
    </dgm:pt>
    <dgm:pt modelId="{781520C7-7A20-489C-A075-9395439E071C}" type="pres">
      <dgm:prSet presAssocID="{37709CE5-CF6E-415D-B6D7-63E16F64F160}" presName="Name13" presStyleLbl="parChTrans1D2" presStyleIdx="3" presStyleCnt="8"/>
      <dgm:spPr/>
    </dgm:pt>
    <dgm:pt modelId="{61959744-5075-4EA2-B75A-D6048C54D2BB}" type="pres">
      <dgm:prSet presAssocID="{83E30243-59F9-4984-A899-3D636C068253}" presName="childText" presStyleLbl="bgAcc1" presStyleIdx="3" presStyleCnt="8" custScaleX="126527">
        <dgm:presLayoutVars>
          <dgm:bulletEnabled val="1"/>
        </dgm:presLayoutVars>
      </dgm:prSet>
      <dgm:spPr/>
    </dgm:pt>
    <dgm:pt modelId="{9370CD87-38C1-484D-A2D8-41D0CF30EBDB}" type="pres">
      <dgm:prSet presAssocID="{E5465E8F-1B26-4FF2-933B-4D1FAABDE5A6}" presName="root" presStyleCnt="0"/>
      <dgm:spPr/>
    </dgm:pt>
    <dgm:pt modelId="{8ACD538C-26DA-4E8E-96DA-1E6331AAFFF0}" type="pres">
      <dgm:prSet presAssocID="{E5465E8F-1B26-4FF2-933B-4D1FAABDE5A6}" presName="rootComposite" presStyleCnt="0"/>
      <dgm:spPr/>
    </dgm:pt>
    <dgm:pt modelId="{14BA4936-588C-4A9D-A02C-A629FBD66964}" type="pres">
      <dgm:prSet presAssocID="{E5465E8F-1B26-4FF2-933B-4D1FAABDE5A6}" presName="rootText" presStyleLbl="node1" presStyleIdx="1" presStyleCnt="2" custScaleX="155243"/>
      <dgm:spPr/>
    </dgm:pt>
    <dgm:pt modelId="{7188DE62-8ED0-47F7-9146-FE6CF7B90CDB}" type="pres">
      <dgm:prSet presAssocID="{E5465E8F-1B26-4FF2-933B-4D1FAABDE5A6}" presName="rootConnector" presStyleLbl="node1" presStyleIdx="1" presStyleCnt="2"/>
      <dgm:spPr/>
    </dgm:pt>
    <dgm:pt modelId="{5C24911A-3A52-468E-81A3-4FD7A4A05FFE}" type="pres">
      <dgm:prSet presAssocID="{E5465E8F-1B26-4FF2-933B-4D1FAABDE5A6}" presName="childShape" presStyleCnt="0"/>
      <dgm:spPr/>
    </dgm:pt>
    <dgm:pt modelId="{A4B4A897-56F4-4308-9870-F315F26B696A}" type="pres">
      <dgm:prSet presAssocID="{25498A93-8D5F-4D01-A4B6-E146B1B0DA77}" presName="Name13" presStyleLbl="parChTrans1D2" presStyleIdx="4" presStyleCnt="8"/>
      <dgm:spPr/>
    </dgm:pt>
    <dgm:pt modelId="{777722B8-21A8-4276-88C9-6F446E891241}" type="pres">
      <dgm:prSet presAssocID="{D6C6BC86-F43F-4661-BE01-0B804FF081CB}" presName="childText" presStyleLbl="bgAcc1" presStyleIdx="4" presStyleCnt="8">
        <dgm:presLayoutVars>
          <dgm:bulletEnabled val="1"/>
        </dgm:presLayoutVars>
      </dgm:prSet>
      <dgm:spPr/>
    </dgm:pt>
    <dgm:pt modelId="{0A95D0E1-2630-457F-A91A-DF024353EFF2}" type="pres">
      <dgm:prSet presAssocID="{E83723AF-4D8D-4C5B-A726-4E8A1436E416}" presName="Name13" presStyleLbl="parChTrans1D2" presStyleIdx="5" presStyleCnt="8"/>
      <dgm:spPr/>
    </dgm:pt>
    <dgm:pt modelId="{219499F5-6F96-4B54-80CA-BC56EF77542B}" type="pres">
      <dgm:prSet presAssocID="{507245B3-2C93-4A50-8FC1-C3299C643D3D}" presName="childText" presStyleLbl="bgAcc1" presStyleIdx="5" presStyleCnt="8">
        <dgm:presLayoutVars>
          <dgm:bulletEnabled val="1"/>
        </dgm:presLayoutVars>
      </dgm:prSet>
      <dgm:spPr/>
    </dgm:pt>
    <dgm:pt modelId="{EB622A6B-617A-4747-82A8-15610CA418DE}" type="pres">
      <dgm:prSet presAssocID="{73F4199C-9347-4778-9DE3-AB63BF9AFB7A}" presName="Name13" presStyleLbl="parChTrans1D2" presStyleIdx="6" presStyleCnt="8"/>
      <dgm:spPr/>
    </dgm:pt>
    <dgm:pt modelId="{142431D4-9A1F-472C-A1D9-E4F0C178FC19}" type="pres">
      <dgm:prSet presAssocID="{06F54A9C-EFF9-40AC-AD86-F7AB9CCC1B38}" presName="childText" presStyleLbl="bgAcc1" presStyleIdx="6" presStyleCnt="8">
        <dgm:presLayoutVars>
          <dgm:bulletEnabled val="1"/>
        </dgm:presLayoutVars>
      </dgm:prSet>
      <dgm:spPr/>
    </dgm:pt>
    <dgm:pt modelId="{FB762ADD-D092-4444-848D-62EED21FC5B7}" type="pres">
      <dgm:prSet presAssocID="{2783F957-3834-4EE5-96B1-B8AAB1D092A9}" presName="Name13" presStyleLbl="parChTrans1D2" presStyleIdx="7" presStyleCnt="8"/>
      <dgm:spPr/>
    </dgm:pt>
    <dgm:pt modelId="{24A997A7-7A7F-4720-A0D9-15017F559141}" type="pres">
      <dgm:prSet presAssocID="{F6D99DBC-8D98-4C29-B132-94AACA9A3DB2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41F7640B-6A83-487E-BBE3-358AC5F00C32}" srcId="{E5465E8F-1B26-4FF2-933B-4D1FAABDE5A6}" destId="{06F54A9C-EFF9-40AC-AD86-F7AB9CCC1B38}" srcOrd="2" destOrd="0" parTransId="{73F4199C-9347-4778-9DE3-AB63BF9AFB7A}" sibTransId="{42B20F46-2B4F-4CF5-ACDC-5DBE3E641ED9}"/>
    <dgm:cxn modelId="{D62F280D-0152-4554-9FD8-C68CFF1CC728}" type="presOf" srcId="{37709CE5-CF6E-415D-B6D7-63E16F64F160}" destId="{781520C7-7A20-489C-A075-9395439E071C}" srcOrd="0" destOrd="0" presId="urn:microsoft.com/office/officeart/2005/8/layout/hierarchy3"/>
    <dgm:cxn modelId="{C9C62113-C473-4A0C-83BB-0399CF296165}" type="presOf" srcId="{6749609A-37EF-457D-A6EA-B2158026D28F}" destId="{2C251217-D5B5-43D3-AE09-E72D448780E8}" srcOrd="0" destOrd="0" presId="urn:microsoft.com/office/officeart/2005/8/layout/hierarchy3"/>
    <dgm:cxn modelId="{4666C117-A9B2-4217-A25E-C208B7105CC0}" type="presOf" srcId="{287B71F5-AC9C-4A80-8844-AB4E968C0776}" destId="{67B39066-8D89-48D0-A8B1-217362325120}" srcOrd="0" destOrd="0" presId="urn:microsoft.com/office/officeart/2005/8/layout/hierarchy3"/>
    <dgm:cxn modelId="{03472E2C-F940-4F3D-A5A4-DFD77A838E56}" type="presOf" srcId="{D6C6BC86-F43F-4661-BE01-0B804FF081CB}" destId="{777722B8-21A8-4276-88C9-6F446E891241}" srcOrd="0" destOrd="0" presId="urn:microsoft.com/office/officeart/2005/8/layout/hierarchy3"/>
    <dgm:cxn modelId="{F37DE630-F5E8-490A-AAF0-DC9671C88118}" type="presOf" srcId="{187C78EE-D9D1-499B-AA2A-CCE3D7FDE53E}" destId="{EE593222-006A-4AF4-BF9A-9FB06FE83433}" srcOrd="1" destOrd="0" presId="urn:microsoft.com/office/officeart/2005/8/layout/hierarchy3"/>
    <dgm:cxn modelId="{970AE533-70A0-49C3-A2D4-76414ABBEFCA}" type="presOf" srcId="{E5465E8F-1B26-4FF2-933B-4D1FAABDE5A6}" destId="{7188DE62-8ED0-47F7-9146-FE6CF7B90CDB}" srcOrd="1" destOrd="0" presId="urn:microsoft.com/office/officeart/2005/8/layout/hierarchy3"/>
    <dgm:cxn modelId="{C9B1843E-59FD-4AA8-AA21-B5EEE6788E5B}" srcId="{187C78EE-D9D1-499B-AA2A-CCE3D7FDE53E}" destId="{343A20F2-25E5-481D-94D5-991BF0924EC5}" srcOrd="1" destOrd="0" parTransId="{375274C8-7074-4356-839F-23EFF030B9A6}" sibTransId="{8CBE25A0-33A7-4AE4-BF40-27B3D9C042C5}"/>
    <dgm:cxn modelId="{8996314F-87E5-4E6E-AFC1-CF32254546BC}" type="presOf" srcId="{E5465E8F-1B26-4FF2-933B-4D1FAABDE5A6}" destId="{14BA4936-588C-4A9D-A02C-A629FBD66964}" srcOrd="0" destOrd="0" presId="urn:microsoft.com/office/officeart/2005/8/layout/hierarchy3"/>
    <dgm:cxn modelId="{8B816F52-8A26-4A54-9773-4031DCCDB602}" type="presOf" srcId="{73F4199C-9347-4778-9DE3-AB63BF9AFB7A}" destId="{EB622A6B-617A-4747-82A8-15610CA418DE}" srcOrd="0" destOrd="0" presId="urn:microsoft.com/office/officeart/2005/8/layout/hierarchy3"/>
    <dgm:cxn modelId="{45C59C55-8FCD-4722-8527-977451CE66F1}" type="presOf" srcId="{83E30243-59F9-4984-A899-3D636C068253}" destId="{61959744-5075-4EA2-B75A-D6048C54D2BB}" srcOrd="0" destOrd="0" presId="urn:microsoft.com/office/officeart/2005/8/layout/hierarchy3"/>
    <dgm:cxn modelId="{C54BDB59-50B2-40C4-9AE3-D2538E74FE83}" type="presOf" srcId="{04171C44-5557-4BB0-B9B0-3425A5753C78}" destId="{C2855840-2DA2-4F2C-9085-DD473868FFDD}" srcOrd="0" destOrd="0" presId="urn:microsoft.com/office/officeart/2005/8/layout/hierarchy3"/>
    <dgm:cxn modelId="{007F275C-8A46-40AC-AF13-AB82AC91E4E6}" type="presOf" srcId="{06F54A9C-EFF9-40AC-AD86-F7AB9CCC1B38}" destId="{142431D4-9A1F-472C-A1D9-E4F0C178FC19}" srcOrd="0" destOrd="0" presId="urn:microsoft.com/office/officeart/2005/8/layout/hierarchy3"/>
    <dgm:cxn modelId="{6F570F70-E6CA-47C7-946E-A3265C47E066}" srcId="{E5465E8F-1B26-4FF2-933B-4D1FAABDE5A6}" destId="{D6C6BC86-F43F-4661-BE01-0B804FF081CB}" srcOrd="0" destOrd="0" parTransId="{25498A93-8D5F-4D01-A4B6-E146B1B0DA77}" sibTransId="{34AEF163-DC2C-4D2E-B0DE-50112684BE63}"/>
    <dgm:cxn modelId="{81A86682-67B0-495F-ABFC-008147E4D1F4}" type="presOf" srcId="{507245B3-2C93-4A50-8FC1-C3299C643D3D}" destId="{219499F5-6F96-4B54-80CA-BC56EF77542B}" srcOrd="0" destOrd="0" presId="urn:microsoft.com/office/officeart/2005/8/layout/hierarchy3"/>
    <dgm:cxn modelId="{A0029389-3567-4C63-BCA7-79A956C95E8A}" srcId="{E5465E8F-1B26-4FF2-933B-4D1FAABDE5A6}" destId="{507245B3-2C93-4A50-8FC1-C3299C643D3D}" srcOrd="1" destOrd="0" parTransId="{E83723AF-4D8D-4C5B-A726-4E8A1436E416}" sibTransId="{152ECD7F-7165-45C9-AA1E-A1A276D4B52E}"/>
    <dgm:cxn modelId="{26E9AD8A-C3DD-463A-992C-5BE54C8D80BC}" srcId="{04171C44-5557-4BB0-B9B0-3425A5753C78}" destId="{E5465E8F-1B26-4FF2-933B-4D1FAABDE5A6}" srcOrd="1" destOrd="0" parTransId="{B38BEDCE-642E-43F7-94FF-C1CD416F8E21}" sibTransId="{097AF4E8-E482-4716-A697-01F252A2E314}"/>
    <dgm:cxn modelId="{825CAD9A-56AD-42D3-A5BC-FE65E823D78E}" type="presOf" srcId="{E83723AF-4D8D-4C5B-A726-4E8A1436E416}" destId="{0A95D0E1-2630-457F-A91A-DF024353EFF2}" srcOrd="0" destOrd="0" presId="urn:microsoft.com/office/officeart/2005/8/layout/hierarchy3"/>
    <dgm:cxn modelId="{05AF0CA4-85D5-4FC1-9741-0F5C233725F4}" srcId="{E5465E8F-1B26-4FF2-933B-4D1FAABDE5A6}" destId="{F6D99DBC-8D98-4C29-B132-94AACA9A3DB2}" srcOrd="3" destOrd="0" parTransId="{2783F957-3834-4EE5-96B1-B8AAB1D092A9}" sibTransId="{D427F130-DB8D-4F34-ACF1-4879BEAFEA93}"/>
    <dgm:cxn modelId="{2A566DA7-5851-4B1F-AB85-EF4468C6AB51}" srcId="{187C78EE-D9D1-499B-AA2A-CCE3D7FDE53E}" destId="{83E30243-59F9-4984-A899-3D636C068253}" srcOrd="3" destOrd="0" parTransId="{37709CE5-CF6E-415D-B6D7-63E16F64F160}" sibTransId="{1CCA5134-4D89-42DC-92F7-38F214C86E8B}"/>
    <dgm:cxn modelId="{265844AC-0841-4E4F-9266-7BDA56382953}" type="presOf" srcId="{F6D99DBC-8D98-4C29-B132-94AACA9A3DB2}" destId="{24A997A7-7A7F-4720-A0D9-15017F559141}" srcOrd="0" destOrd="0" presId="urn:microsoft.com/office/officeart/2005/8/layout/hierarchy3"/>
    <dgm:cxn modelId="{B47BDAB6-F87B-4CFD-BAB5-C9C69C5AC3AA}" type="presOf" srcId="{4C53C93E-F0D3-4691-ABD5-E5F4B1C912E8}" destId="{A2660846-E2FF-4AF3-88C7-F16A7225EA1D}" srcOrd="0" destOrd="0" presId="urn:microsoft.com/office/officeart/2005/8/layout/hierarchy3"/>
    <dgm:cxn modelId="{EE12FBB7-0A86-4BAF-8683-BBC323DE50D6}" type="presOf" srcId="{375274C8-7074-4356-839F-23EFF030B9A6}" destId="{6480A6B5-3C21-4AE8-8AAA-B3097D2146D2}" srcOrd="0" destOrd="0" presId="urn:microsoft.com/office/officeart/2005/8/layout/hierarchy3"/>
    <dgm:cxn modelId="{F4E656BB-C4E1-4E48-8861-9634580F40A0}" type="presOf" srcId="{343A20F2-25E5-481D-94D5-991BF0924EC5}" destId="{F710FD34-D9CC-4D94-9C17-AC7E4064F481}" srcOrd="0" destOrd="0" presId="urn:microsoft.com/office/officeart/2005/8/layout/hierarchy3"/>
    <dgm:cxn modelId="{3ADAABC4-51C3-44C1-91F4-810FA351D029}" srcId="{187C78EE-D9D1-499B-AA2A-CCE3D7FDE53E}" destId="{4C53C93E-F0D3-4691-ABD5-E5F4B1C912E8}" srcOrd="2" destOrd="0" parTransId="{CDA527DB-F952-47DC-A83D-4275A1539CF7}" sibTransId="{D74F6482-1171-43DE-B38E-C3F39E90E6A6}"/>
    <dgm:cxn modelId="{826EEFC5-EB65-4A28-B943-B66414C41CFD}" srcId="{04171C44-5557-4BB0-B9B0-3425A5753C78}" destId="{187C78EE-D9D1-499B-AA2A-CCE3D7FDE53E}" srcOrd="0" destOrd="0" parTransId="{9680EC72-A6BB-47BB-9C54-96476FC740B1}" sibTransId="{F908453C-315C-4EF4-A03F-A3FC6AD580C6}"/>
    <dgm:cxn modelId="{BADBE2C7-F505-45A6-B27B-77C0B90D31D6}" type="presOf" srcId="{187C78EE-D9D1-499B-AA2A-CCE3D7FDE53E}" destId="{96F064EC-2696-40BC-A169-BB676D131B9D}" srcOrd="0" destOrd="0" presId="urn:microsoft.com/office/officeart/2005/8/layout/hierarchy3"/>
    <dgm:cxn modelId="{D190E3CD-D684-463F-994A-0E44B1917691}" type="presOf" srcId="{2783F957-3834-4EE5-96B1-B8AAB1D092A9}" destId="{FB762ADD-D092-4444-848D-62EED21FC5B7}" srcOrd="0" destOrd="0" presId="urn:microsoft.com/office/officeart/2005/8/layout/hierarchy3"/>
    <dgm:cxn modelId="{A0983BF0-AE14-43FE-A339-93C8A309B4A0}" type="presOf" srcId="{25498A93-8D5F-4D01-A4B6-E146B1B0DA77}" destId="{A4B4A897-56F4-4308-9870-F315F26B696A}" srcOrd="0" destOrd="0" presId="urn:microsoft.com/office/officeart/2005/8/layout/hierarchy3"/>
    <dgm:cxn modelId="{2D1AEFF7-09E1-4956-8748-49239AD64EEB}" type="presOf" srcId="{CDA527DB-F952-47DC-A83D-4275A1539CF7}" destId="{E24FA2C4-9381-41EB-AEAF-089E63B6118D}" srcOrd="0" destOrd="0" presId="urn:microsoft.com/office/officeart/2005/8/layout/hierarchy3"/>
    <dgm:cxn modelId="{B289FDFD-D2A3-4FDA-9E11-5180E166B9D4}" srcId="{187C78EE-D9D1-499B-AA2A-CCE3D7FDE53E}" destId="{6749609A-37EF-457D-A6EA-B2158026D28F}" srcOrd="0" destOrd="0" parTransId="{287B71F5-AC9C-4A80-8844-AB4E968C0776}" sibTransId="{C56ECB3E-24A9-46D9-A452-B3F227F7C927}"/>
    <dgm:cxn modelId="{B60D0313-B348-4EB4-87B4-3FA0DCD3E3C2}" type="presParOf" srcId="{C2855840-2DA2-4F2C-9085-DD473868FFDD}" destId="{4BB29FDD-B91D-4903-B32A-0294B941C298}" srcOrd="0" destOrd="0" presId="urn:microsoft.com/office/officeart/2005/8/layout/hierarchy3"/>
    <dgm:cxn modelId="{737B3A95-28D6-452C-82F0-79BA4DD4AC00}" type="presParOf" srcId="{4BB29FDD-B91D-4903-B32A-0294B941C298}" destId="{7ED6976B-5E5B-4E3D-9788-C9B2705E1627}" srcOrd="0" destOrd="0" presId="urn:microsoft.com/office/officeart/2005/8/layout/hierarchy3"/>
    <dgm:cxn modelId="{C52149FF-5CD6-4A21-ABDB-836214DE8969}" type="presParOf" srcId="{7ED6976B-5E5B-4E3D-9788-C9B2705E1627}" destId="{96F064EC-2696-40BC-A169-BB676D131B9D}" srcOrd="0" destOrd="0" presId="urn:microsoft.com/office/officeart/2005/8/layout/hierarchy3"/>
    <dgm:cxn modelId="{C4A1945D-151B-4051-950F-481C30F97673}" type="presParOf" srcId="{7ED6976B-5E5B-4E3D-9788-C9B2705E1627}" destId="{EE593222-006A-4AF4-BF9A-9FB06FE83433}" srcOrd="1" destOrd="0" presId="urn:microsoft.com/office/officeart/2005/8/layout/hierarchy3"/>
    <dgm:cxn modelId="{23310EE6-EFB7-45F1-90B6-4B1B5EA583D3}" type="presParOf" srcId="{4BB29FDD-B91D-4903-B32A-0294B941C298}" destId="{AAE6F0F3-61B4-4C0B-8055-AF658075B1A1}" srcOrd="1" destOrd="0" presId="urn:microsoft.com/office/officeart/2005/8/layout/hierarchy3"/>
    <dgm:cxn modelId="{667131D7-DAEB-44B5-ABD1-FFC2D3CDC40B}" type="presParOf" srcId="{AAE6F0F3-61B4-4C0B-8055-AF658075B1A1}" destId="{67B39066-8D89-48D0-A8B1-217362325120}" srcOrd="0" destOrd="0" presId="urn:microsoft.com/office/officeart/2005/8/layout/hierarchy3"/>
    <dgm:cxn modelId="{3AC074A5-D440-4F12-8ADE-641C6A153927}" type="presParOf" srcId="{AAE6F0F3-61B4-4C0B-8055-AF658075B1A1}" destId="{2C251217-D5B5-43D3-AE09-E72D448780E8}" srcOrd="1" destOrd="0" presId="urn:microsoft.com/office/officeart/2005/8/layout/hierarchy3"/>
    <dgm:cxn modelId="{A8E52242-8DED-477A-BC2C-8E2AAE9A2082}" type="presParOf" srcId="{AAE6F0F3-61B4-4C0B-8055-AF658075B1A1}" destId="{6480A6B5-3C21-4AE8-8AAA-B3097D2146D2}" srcOrd="2" destOrd="0" presId="urn:microsoft.com/office/officeart/2005/8/layout/hierarchy3"/>
    <dgm:cxn modelId="{695A37EE-5F11-40A6-A883-FAAF165C55C1}" type="presParOf" srcId="{AAE6F0F3-61B4-4C0B-8055-AF658075B1A1}" destId="{F710FD34-D9CC-4D94-9C17-AC7E4064F481}" srcOrd="3" destOrd="0" presId="urn:microsoft.com/office/officeart/2005/8/layout/hierarchy3"/>
    <dgm:cxn modelId="{4CFB1B01-6EEC-41A3-91E0-2F937519AD7B}" type="presParOf" srcId="{AAE6F0F3-61B4-4C0B-8055-AF658075B1A1}" destId="{E24FA2C4-9381-41EB-AEAF-089E63B6118D}" srcOrd="4" destOrd="0" presId="urn:microsoft.com/office/officeart/2005/8/layout/hierarchy3"/>
    <dgm:cxn modelId="{D2CF0345-4E28-42E6-9FD1-D821A557ED76}" type="presParOf" srcId="{AAE6F0F3-61B4-4C0B-8055-AF658075B1A1}" destId="{A2660846-E2FF-4AF3-88C7-F16A7225EA1D}" srcOrd="5" destOrd="0" presId="urn:microsoft.com/office/officeart/2005/8/layout/hierarchy3"/>
    <dgm:cxn modelId="{97A45155-038C-4CD8-BA54-C462246146DB}" type="presParOf" srcId="{AAE6F0F3-61B4-4C0B-8055-AF658075B1A1}" destId="{781520C7-7A20-489C-A075-9395439E071C}" srcOrd="6" destOrd="0" presId="urn:microsoft.com/office/officeart/2005/8/layout/hierarchy3"/>
    <dgm:cxn modelId="{6F97C8D8-654A-4B85-BBCC-0D73C3C948E0}" type="presParOf" srcId="{AAE6F0F3-61B4-4C0B-8055-AF658075B1A1}" destId="{61959744-5075-4EA2-B75A-D6048C54D2BB}" srcOrd="7" destOrd="0" presId="urn:microsoft.com/office/officeart/2005/8/layout/hierarchy3"/>
    <dgm:cxn modelId="{C86042AF-FC59-4647-A15F-F091CCA578E7}" type="presParOf" srcId="{C2855840-2DA2-4F2C-9085-DD473868FFDD}" destId="{9370CD87-38C1-484D-A2D8-41D0CF30EBDB}" srcOrd="1" destOrd="0" presId="urn:microsoft.com/office/officeart/2005/8/layout/hierarchy3"/>
    <dgm:cxn modelId="{0D3376E6-0809-4494-92A2-8841BCBD5490}" type="presParOf" srcId="{9370CD87-38C1-484D-A2D8-41D0CF30EBDB}" destId="{8ACD538C-26DA-4E8E-96DA-1E6331AAFFF0}" srcOrd="0" destOrd="0" presId="urn:microsoft.com/office/officeart/2005/8/layout/hierarchy3"/>
    <dgm:cxn modelId="{BC65CEC8-0DE4-441E-A1E1-674A34111221}" type="presParOf" srcId="{8ACD538C-26DA-4E8E-96DA-1E6331AAFFF0}" destId="{14BA4936-588C-4A9D-A02C-A629FBD66964}" srcOrd="0" destOrd="0" presId="urn:microsoft.com/office/officeart/2005/8/layout/hierarchy3"/>
    <dgm:cxn modelId="{DF4668E6-9240-4FCA-B67F-F644A9EBFCAC}" type="presParOf" srcId="{8ACD538C-26DA-4E8E-96DA-1E6331AAFFF0}" destId="{7188DE62-8ED0-47F7-9146-FE6CF7B90CDB}" srcOrd="1" destOrd="0" presId="urn:microsoft.com/office/officeart/2005/8/layout/hierarchy3"/>
    <dgm:cxn modelId="{E69C9A2C-96CB-4DE1-9C4E-C261A4CF4690}" type="presParOf" srcId="{9370CD87-38C1-484D-A2D8-41D0CF30EBDB}" destId="{5C24911A-3A52-468E-81A3-4FD7A4A05FFE}" srcOrd="1" destOrd="0" presId="urn:microsoft.com/office/officeart/2005/8/layout/hierarchy3"/>
    <dgm:cxn modelId="{EECF715B-BB2F-4C40-8FEB-D48E7074E09B}" type="presParOf" srcId="{5C24911A-3A52-468E-81A3-4FD7A4A05FFE}" destId="{A4B4A897-56F4-4308-9870-F315F26B696A}" srcOrd="0" destOrd="0" presId="urn:microsoft.com/office/officeart/2005/8/layout/hierarchy3"/>
    <dgm:cxn modelId="{F0EB2B18-6777-4D86-A7FE-F492C418A819}" type="presParOf" srcId="{5C24911A-3A52-468E-81A3-4FD7A4A05FFE}" destId="{777722B8-21A8-4276-88C9-6F446E891241}" srcOrd="1" destOrd="0" presId="urn:microsoft.com/office/officeart/2005/8/layout/hierarchy3"/>
    <dgm:cxn modelId="{14FDE537-971F-4523-B06B-213788EA2A0B}" type="presParOf" srcId="{5C24911A-3A52-468E-81A3-4FD7A4A05FFE}" destId="{0A95D0E1-2630-457F-A91A-DF024353EFF2}" srcOrd="2" destOrd="0" presId="urn:microsoft.com/office/officeart/2005/8/layout/hierarchy3"/>
    <dgm:cxn modelId="{D7F40C9D-DB3D-4E49-8588-C881A5F179A0}" type="presParOf" srcId="{5C24911A-3A52-468E-81A3-4FD7A4A05FFE}" destId="{219499F5-6F96-4B54-80CA-BC56EF77542B}" srcOrd="3" destOrd="0" presId="urn:microsoft.com/office/officeart/2005/8/layout/hierarchy3"/>
    <dgm:cxn modelId="{67E01EAB-A537-439D-A948-D30CFA350EEC}" type="presParOf" srcId="{5C24911A-3A52-468E-81A3-4FD7A4A05FFE}" destId="{EB622A6B-617A-4747-82A8-15610CA418DE}" srcOrd="4" destOrd="0" presId="urn:microsoft.com/office/officeart/2005/8/layout/hierarchy3"/>
    <dgm:cxn modelId="{394D4555-DCE3-4A8A-ACC7-21CDAE0BF61D}" type="presParOf" srcId="{5C24911A-3A52-468E-81A3-4FD7A4A05FFE}" destId="{142431D4-9A1F-472C-A1D9-E4F0C178FC19}" srcOrd="5" destOrd="0" presId="urn:microsoft.com/office/officeart/2005/8/layout/hierarchy3"/>
    <dgm:cxn modelId="{162FEDFE-9D39-4B37-960B-0BF7065BEFD1}" type="presParOf" srcId="{5C24911A-3A52-468E-81A3-4FD7A4A05FFE}" destId="{FB762ADD-D092-4444-848D-62EED21FC5B7}" srcOrd="6" destOrd="0" presId="urn:microsoft.com/office/officeart/2005/8/layout/hierarchy3"/>
    <dgm:cxn modelId="{A9C4EEDE-EE4B-4A78-8A5C-9B605A9D86A9}" type="presParOf" srcId="{5C24911A-3A52-468E-81A3-4FD7A4A05FFE}" destId="{24A997A7-7A7F-4720-A0D9-15017F559141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772CAC-C1E4-4B75-912A-1C9BC1B5EDF2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83348F81-3A5C-4A18-91F4-5CCDE7ED0F23}">
      <dgm:prSet/>
      <dgm:spPr/>
      <dgm:t>
        <a:bodyPr/>
        <a:lstStyle/>
        <a:p>
          <a:pPr rtl="0"/>
          <a:r>
            <a:rPr lang="zh-CN" baseline="0"/>
            <a:t>驻外等待调度时间</a:t>
          </a:r>
          <a:endParaRPr lang="zh-CN"/>
        </a:p>
      </dgm:t>
    </dgm:pt>
    <dgm:pt modelId="{72AD7221-EEE4-4AA6-A54A-9FE4D895D229}" type="parTrans" cxnId="{1C78DAEC-0015-483C-9826-6FC22E3E38B5}">
      <dgm:prSet/>
      <dgm:spPr/>
      <dgm:t>
        <a:bodyPr/>
        <a:lstStyle/>
        <a:p>
          <a:endParaRPr lang="zh-CN" altLang="en-US"/>
        </a:p>
      </dgm:t>
    </dgm:pt>
    <dgm:pt modelId="{B204EAE6-B0D6-4A4A-B7DC-BAAE16B324DE}" type="sibTrans" cxnId="{1C78DAEC-0015-483C-9826-6FC22E3E38B5}">
      <dgm:prSet/>
      <dgm:spPr/>
      <dgm:t>
        <a:bodyPr/>
        <a:lstStyle/>
        <a:p>
          <a:endParaRPr lang="zh-CN" altLang="en-US"/>
        </a:p>
      </dgm:t>
    </dgm:pt>
    <dgm:pt modelId="{26B343A2-E2AC-47AC-B3F4-4E2EC6E322A1}">
      <dgm:prSet/>
      <dgm:spPr/>
      <dgm:t>
        <a:bodyPr/>
        <a:lstStyle/>
        <a:p>
          <a:pPr rtl="0"/>
          <a:r>
            <a:rPr lang="zh-CN" baseline="0" dirty="0"/>
            <a:t>驻内等待调度时间</a:t>
          </a:r>
          <a:endParaRPr lang="zh-CN" dirty="0"/>
        </a:p>
      </dgm:t>
    </dgm:pt>
    <dgm:pt modelId="{BAA27CEB-59FB-4BA0-B1E8-A2DEB62F2484}" type="parTrans" cxnId="{32A930E9-115D-4EDD-BC17-26006EA63F58}">
      <dgm:prSet/>
      <dgm:spPr/>
      <dgm:t>
        <a:bodyPr/>
        <a:lstStyle/>
        <a:p>
          <a:endParaRPr lang="zh-CN" altLang="en-US"/>
        </a:p>
      </dgm:t>
    </dgm:pt>
    <dgm:pt modelId="{9B2BE0BA-AF04-4E85-89FE-5E946031276B}" type="sibTrans" cxnId="{32A930E9-115D-4EDD-BC17-26006EA63F58}">
      <dgm:prSet/>
      <dgm:spPr/>
      <dgm:t>
        <a:bodyPr/>
        <a:lstStyle/>
        <a:p>
          <a:endParaRPr lang="zh-CN" altLang="en-US"/>
        </a:p>
      </dgm:t>
    </dgm:pt>
    <dgm:pt modelId="{4F591CC6-7105-4E14-94BA-EF431E07F462}">
      <dgm:prSet/>
      <dgm:spPr/>
      <dgm:t>
        <a:bodyPr/>
        <a:lstStyle/>
        <a:p>
          <a:pPr rtl="0"/>
          <a:r>
            <a:rPr lang="zh-CN" baseline="0"/>
            <a:t>执行时间</a:t>
          </a:r>
          <a:endParaRPr lang="zh-CN"/>
        </a:p>
      </dgm:t>
    </dgm:pt>
    <dgm:pt modelId="{0174B837-1003-4591-BBC3-8F16AC892EF7}" type="parTrans" cxnId="{C3BAAE30-88D7-46A9-9992-E74C8148B8A0}">
      <dgm:prSet/>
      <dgm:spPr/>
      <dgm:t>
        <a:bodyPr/>
        <a:lstStyle/>
        <a:p>
          <a:endParaRPr lang="zh-CN" altLang="en-US"/>
        </a:p>
      </dgm:t>
    </dgm:pt>
    <dgm:pt modelId="{B8090A09-9B56-4529-8302-249294B627BD}" type="sibTrans" cxnId="{C3BAAE30-88D7-46A9-9992-E74C8148B8A0}">
      <dgm:prSet/>
      <dgm:spPr/>
      <dgm:t>
        <a:bodyPr/>
        <a:lstStyle/>
        <a:p>
          <a:endParaRPr lang="zh-CN" altLang="en-US"/>
        </a:p>
      </dgm:t>
    </dgm:pt>
    <dgm:pt modelId="{3286C286-A8A2-4CA0-BD57-EC242F5FA497}">
      <dgm:prSet/>
      <dgm:spPr/>
      <dgm:t>
        <a:bodyPr/>
        <a:lstStyle/>
        <a:p>
          <a:pPr rtl="0"/>
          <a:r>
            <a:rPr lang="zh-CN" baseline="0"/>
            <a:t>阻塞时间</a:t>
          </a:r>
          <a:endParaRPr lang="zh-CN"/>
        </a:p>
      </dgm:t>
    </dgm:pt>
    <dgm:pt modelId="{EFFEC652-FB56-446B-B706-C212942232D0}" type="parTrans" cxnId="{F4D21758-18D1-4FE1-80A7-293E8C24EABF}">
      <dgm:prSet/>
      <dgm:spPr/>
      <dgm:t>
        <a:bodyPr/>
        <a:lstStyle/>
        <a:p>
          <a:endParaRPr lang="zh-CN" altLang="en-US"/>
        </a:p>
      </dgm:t>
    </dgm:pt>
    <dgm:pt modelId="{A35BABB7-CCC8-4F9D-865C-745306663D3B}" type="sibTrans" cxnId="{F4D21758-18D1-4FE1-80A7-293E8C24EABF}">
      <dgm:prSet/>
      <dgm:spPr/>
      <dgm:t>
        <a:bodyPr/>
        <a:lstStyle/>
        <a:p>
          <a:endParaRPr lang="zh-CN" altLang="en-US"/>
        </a:p>
      </dgm:t>
    </dgm:pt>
    <dgm:pt modelId="{B43B4A80-A272-4344-9D82-E24D146659F0}" type="pres">
      <dgm:prSet presAssocID="{4F772CAC-C1E4-4B75-912A-1C9BC1B5EDF2}" presName="matrix" presStyleCnt="0">
        <dgm:presLayoutVars>
          <dgm:chMax val="1"/>
          <dgm:dir/>
          <dgm:resizeHandles val="exact"/>
        </dgm:presLayoutVars>
      </dgm:prSet>
      <dgm:spPr/>
    </dgm:pt>
    <dgm:pt modelId="{1D5FDE9F-8B0C-420D-8B4D-D16D6CCC632F}" type="pres">
      <dgm:prSet presAssocID="{4F772CAC-C1E4-4B75-912A-1C9BC1B5EDF2}" presName="diamond" presStyleLbl="bgShp" presStyleIdx="0" presStyleCnt="1"/>
      <dgm:spPr/>
    </dgm:pt>
    <dgm:pt modelId="{09C08EF1-024A-4CE1-B5CD-7EF5BEA959A3}" type="pres">
      <dgm:prSet presAssocID="{4F772CAC-C1E4-4B75-912A-1C9BC1B5EDF2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C0E3EB5-4564-46D2-B3CB-91BA108D10C6}" type="pres">
      <dgm:prSet presAssocID="{4F772CAC-C1E4-4B75-912A-1C9BC1B5EDF2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CEEE0B9-88FD-45CE-B387-6C20D1E469E9}" type="pres">
      <dgm:prSet presAssocID="{4F772CAC-C1E4-4B75-912A-1C9BC1B5EDF2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43A64F6-085A-4B2E-8606-F04D26DC420E}" type="pres">
      <dgm:prSet presAssocID="{4F772CAC-C1E4-4B75-912A-1C9BC1B5EDF2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1C9B905-EFB5-4712-960C-E39A9264616A}" type="presOf" srcId="{4F772CAC-C1E4-4B75-912A-1C9BC1B5EDF2}" destId="{B43B4A80-A272-4344-9D82-E24D146659F0}" srcOrd="0" destOrd="0" presId="urn:microsoft.com/office/officeart/2005/8/layout/matrix3"/>
    <dgm:cxn modelId="{D00C1007-6247-4F17-BA23-6D6E228F83C2}" type="presOf" srcId="{3286C286-A8A2-4CA0-BD57-EC242F5FA497}" destId="{543A64F6-085A-4B2E-8606-F04D26DC420E}" srcOrd="0" destOrd="0" presId="urn:microsoft.com/office/officeart/2005/8/layout/matrix3"/>
    <dgm:cxn modelId="{346E772C-677A-4119-B9F2-36EE173B8C84}" type="presOf" srcId="{4F591CC6-7105-4E14-94BA-EF431E07F462}" destId="{5CEEE0B9-88FD-45CE-B387-6C20D1E469E9}" srcOrd="0" destOrd="0" presId="urn:microsoft.com/office/officeart/2005/8/layout/matrix3"/>
    <dgm:cxn modelId="{C3BAAE30-88D7-46A9-9992-E74C8148B8A0}" srcId="{4F772CAC-C1E4-4B75-912A-1C9BC1B5EDF2}" destId="{4F591CC6-7105-4E14-94BA-EF431E07F462}" srcOrd="2" destOrd="0" parTransId="{0174B837-1003-4591-BBC3-8F16AC892EF7}" sibTransId="{B8090A09-9B56-4529-8302-249294B627BD}"/>
    <dgm:cxn modelId="{F4D21758-18D1-4FE1-80A7-293E8C24EABF}" srcId="{4F772CAC-C1E4-4B75-912A-1C9BC1B5EDF2}" destId="{3286C286-A8A2-4CA0-BD57-EC242F5FA497}" srcOrd="3" destOrd="0" parTransId="{EFFEC652-FB56-446B-B706-C212942232D0}" sibTransId="{A35BABB7-CCC8-4F9D-865C-745306663D3B}"/>
    <dgm:cxn modelId="{F8DFC97F-8D68-4241-A00C-14AA50D7923F}" type="presOf" srcId="{26B343A2-E2AC-47AC-B3F4-4E2EC6E322A1}" destId="{6C0E3EB5-4564-46D2-B3CB-91BA108D10C6}" srcOrd="0" destOrd="0" presId="urn:microsoft.com/office/officeart/2005/8/layout/matrix3"/>
    <dgm:cxn modelId="{D9740DB5-DC67-4F7E-8777-F1BBC4A56B13}" type="presOf" srcId="{83348F81-3A5C-4A18-91F4-5CCDE7ED0F23}" destId="{09C08EF1-024A-4CE1-B5CD-7EF5BEA959A3}" srcOrd="0" destOrd="0" presId="urn:microsoft.com/office/officeart/2005/8/layout/matrix3"/>
    <dgm:cxn modelId="{32A930E9-115D-4EDD-BC17-26006EA63F58}" srcId="{4F772CAC-C1E4-4B75-912A-1C9BC1B5EDF2}" destId="{26B343A2-E2AC-47AC-B3F4-4E2EC6E322A1}" srcOrd="1" destOrd="0" parTransId="{BAA27CEB-59FB-4BA0-B1E8-A2DEB62F2484}" sibTransId="{9B2BE0BA-AF04-4E85-89FE-5E946031276B}"/>
    <dgm:cxn modelId="{1C78DAEC-0015-483C-9826-6FC22E3E38B5}" srcId="{4F772CAC-C1E4-4B75-912A-1C9BC1B5EDF2}" destId="{83348F81-3A5C-4A18-91F4-5CCDE7ED0F23}" srcOrd="0" destOrd="0" parTransId="{72AD7221-EEE4-4AA6-A54A-9FE4D895D229}" sibTransId="{B204EAE6-B0D6-4A4A-B7DC-BAAE16B324DE}"/>
    <dgm:cxn modelId="{B91C6142-5368-41CF-A098-468132BDE91D}" type="presParOf" srcId="{B43B4A80-A272-4344-9D82-E24D146659F0}" destId="{1D5FDE9F-8B0C-420D-8B4D-D16D6CCC632F}" srcOrd="0" destOrd="0" presId="urn:microsoft.com/office/officeart/2005/8/layout/matrix3"/>
    <dgm:cxn modelId="{9B6D75CE-D47D-44A1-BD4D-B194C624CB9D}" type="presParOf" srcId="{B43B4A80-A272-4344-9D82-E24D146659F0}" destId="{09C08EF1-024A-4CE1-B5CD-7EF5BEA959A3}" srcOrd="1" destOrd="0" presId="urn:microsoft.com/office/officeart/2005/8/layout/matrix3"/>
    <dgm:cxn modelId="{36AE1EC7-B1A7-4DB3-924B-533D216DA416}" type="presParOf" srcId="{B43B4A80-A272-4344-9D82-E24D146659F0}" destId="{6C0E3EB5-4564-46D2-B3CB-91BA108D10C6}" srcOrd="2" destOrd="0" presId="urn:microsoft.com/office/officeart/2005/8/layout/matrix3"/>
    <dgm:cxn modelId="{FE659D4D-1462-423B-9D16-893C6F80F2C3}" type="presParOf" srcId="{B43B4A80-A272-4344-9D82-E24D146659F0}" destId="{5CEEE0B9-88FD-45CE-B387-6C20D1E469E9}" srcOrd="3" destOrd="0" presId="urn:microsoft.com/office/officeart/2005/8/layout/matrix3"/>
    <dgm:cxn modelId="{BB5A0CE1-967D-4798-B35C-EA4848A3C0A0}" type="presParOf" srcId="{B43B4A80-A272-4344-9D82-E24D146659F0}" destId="{543A64F6-085A-4B2E-8606-F04D26DC42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FB62DD-4AD6-4D27-9850-648D3058D212}" type="doc">
      <dgm:prSet loTypeId="urn:microsoft.com/office/officeart/2005/8/layout/process1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zh-CN" altLang="en-US"/>
        </a:p>
      </dgm:t>
    </dgm:pt>
    <dgm:pt modelId="{2C34DF84-CBAD-427A-A033-0C5A08CF1F4E}">
      <dgm:prSet/>
      <dgm:spPr/>
      <dgm:t>
        <a:bodyPr/>
        <a:lstStyle/>
        <a:p>
          <a:pPr rtl="0"/>
          <a:r>
            <a:rPr lang="zh-CN" baseline="0"/>
            <a:t>输入传送时间</a:t>
          </a:r>
          <a:endParaRPr lang="zh-CN"/>
        </a:p>
      </dgm:t>
    </dgm:pt>
    <dgm:pt modelId="{AA11DE59-CB78-4071-9181-3B7C251E93F5}" type="parTrans" cxnId="{DABBF4D2-EFEE-4D68-88E4-97911F595C0F}">
      <dgm:prSet/>
      <dgm:spPr/>
      <dgm:t>
        <a:bodyPr/>
        <a:lstStyle/>
        <a:p>
          <a:endParaRPr lang="zh-CN" altLang="en-US"/>
        </a:p>
      </dgm:t>
    </dgm:pt>
    <dgm:pt modelId="{4288A7E2-AA72-4844-8637-FDE49E43D13D}" type="sibTrans" cxnId="{DABBF4D2-EFEE-4D68-88E4-97911F595C0F}">
      <dgm:prSet/>
      <dgm:spPr/>
      <dgm:t>
        <a:bodyPr/>
        <a:lstStyle/>
        <a:p>
          <a:endParaRPr lang="zh-CN" altLang="en-US"/>
        </a:p>
      </dgm:t>
    </dgm:pt>
    <dgm:pt modelId="{41B6DBEB-D059-4FB1-A813-543C546C0238}">
      <dgm:prSet/>
      <dgm:spPr/>
      <dgm:t>
        <a:bodyPr/>
        <a:lstStyle/>
        <a:p>
          <a:pPr rtl="0"/>
          <a:r>
            <a:rPr lang="zh-CN" baseline="0"/>
            <a:t>处理时间</a:t>
          </a:r>
          <a:endParaRPr lang="zh-CN"/>
        </a:p>
      </dgm:t>
    </dgm:pt>
    <dgm:pt modelId="{9ED6DA60-876D-4623-9920-B0D3B3A5C5BC}" type="parTrans" cxnId="{D3D298F9-890C-4AC1-B60A-02B14AE07492}">
      <dgm:prSet/>
      <dgm:spPr/>
      <dgm:t>
        <a:bodyPr/>
        <a:lstStyle/>
        <a:p>
          <a:endParaRPr lang="zh-CN" altLang="en-US"/>
        </a:p>
      </dgm:t>
    </dgm:pt>
    <dgm:pt modelId="{A004901D-2634-47C3-B652-845B5888290C}" type="sibTrans" cxnId="{D3D298F9-890C-4AC1-B60A-02B14AE07492}">
      <dgm:prSet/>
      <dgm:spPr/>
      <dgm:t>
        <a:bodyPr/>
        <a:lstStyle/>
        <a:p>
          <a:endParaRPr lang="zh-CN" altLang="en-US"/>
        </a:p>
      </dgm:t>
    </dgm:pt>
    <dgm:pt modelId="{1CE322C5-0FB0-40ED-B935-D564105F1194}">
      <dgm:prSet/>
      <dgm:spPr/>
      <dgm:t>
        <a:bodyPr/>
        <a:lstStyle/>
        <a:p>
          <a:pPr rtl="0"/>
          <a:r>
            <a:rPr lang="zh-CN" baseline="0"/>
            <a:t>响应传送时间</a:t>
          </a:r>
          <a:endParaRPr lang="zh-CN"/>
        </a:p>
      </dgm:t>
    </dgm:pt>
    <dgm:pt modelId="{FF30FEF4-49DC-4A0B-B0F8-42A03720D6E0}" type="parTrans" cxnId="{9A6A74CF-CD0E-4997-A21F-24431ED9AA1A}">
      <dgm:prSet/>
      <dgm:spPr/>
      <dgm:t>
        <a:bodyPr/>
        <a:lstStyle/>
        <a:p>
          <a:endParaRPr lang="zh-CN" altLang="en-US"/>
        </a:p>
      </dgm:t>
    </dgm:pt>
    <dgm:pt modelId="{5E34B532-2F90-4E63-BEF4-F6927C2DE8FE}" type="sibTrans" cxnId="{9A6A74CF-CD0E-4997-A21F-24431ED9AA1A}">
      <dgm:prSet/>
      <dgm:spPr/>
      <dgm:t>
        <a:bodyPr/>
        <a:lstStyle/>
        <a:p>
          <a:endParaRPr lang="zh-CN" altLang="en-US"/>
        </a:p>
      </dgm:t>
    </dgm:pt>
    <dgm:pt modelId="{D30BEED8-255B-46E8-BAE9-F592F41F5924}" type="pres">
      <dgm:prSet presAssocID="{E6FB62DD-4AD6-4D27-9850-648D3058D212}" presName="Name0" presStyleCnt="0">
        <dgm:presLayoutVars>
          <dgm:dir/>
          <dgm:resizeHandles val="exact"/>
        </dgm:presLayoutVars>
      </dgm:prSet>
      <dgm:spPr/>
    </dgm:pt>
    <dgm:pt modelId="{01272AF3-E9C7-46D4-B7D7-24B847BA18F5}" type="pres">
      <dgm:prSet presAssocID="{2C34DF84-CBAD-427A-A033-0C5A08CF1F4E}" presName="node" presStyleLbl="node1" presStyleIdx="0" presStyleCnt="3">
        <dgm:presLayoutVars>
          <dgm:bulletEnabled val="1"/>
        </dgm:presLayoutVars>
      </dgm:prSet>
      <dgm:spPr/>
    </dgm:pt>
    <dgm:pt modelId="{54AA5262-0F80-428B-81F1-3BC4F6175878}" type="pres">
      <dgm:prSet presAssocID="{4288A7E2-AA72-4844-8637-FDE49E43D13D}" presName="sibTrans" presStyleLbl="sibTrans2D1" presStyleIdx="0" presStyleCnt="2"/>
      <dgm:spPr/>
    </dgm:pt>
    <dgm:pt modelId="{844C6040-FE88-4ADA-BE42-3E81CAE92BB4}" type="pres">
      <dgm:prSet presAssocID="{4288A7E2-AA72-4844-8637-FDE49E43D13D}" presName="connectorText" presStyleLbl="sibTrans2D1" presStyleIdx="0" presStyleCnt="2"/>
      <dgm:spPr/>
    </dgm:pt>
    <dgm:pt modelId="{FCE8DDD3-A5BD-4EDB-8099-F7436D91B0A7}" type="pres">
      <dgm:prSet presAssocID="{41B6DBEB-D059-4FB1-A813-543C546C0238}" presName="node" presStyleLbl="node1" presStyleIdx="1" presStyleCnt="3">
        <dgm:presLayoutVars>
          <dgm:bulletEnabled val="1"/>
        </dgm:presLayoutVars>
      </dgm:prSet>
      <dgm:spPr/>
    </dgm:pt>
    <dgm:pt modelId="{79DE49AE-1A52-4550-9EE7-AF511A160079}" type="pres">
      <dgm:prSet presAssocID="{A004901D-2634-47C3-B652-845B5888290C}" presName="sibTrans" presStyleLbl="sibTrans2D1" presStyleIdx="1" presStyleCnt="2"/>
      <dgm:spPr/>
    </dgm:pt>
    <dgm:pt modelId="{599BA161-A1CB-4629-9BF3-5B497231389A}" type="pres">
      <dgm:prSet presAssocID="{A004901D-2634-47C3-B652-845B5888290C}" presName="connectorText" presStyleLbl="sibTrans2D1" presStyleIdx="1" presStyleCnt="2"/>
      <dgm:spPr/>
    </dgm:pt>
    <dgm:pt modelId="{20D9A0FC-5ECB-4487-8618-9825C2397E17}" type="pres">
      <dgm:prSet presAssocID="{1CE322C5-0FB0-40ED-B935-D564105F1194}" presName="node" presStyleLbl="node1" presStyleIdx="2" presStyleCnt="3">
        <dgm:presLayoutVars>
          <dgm:bulletEnabled val="1"/>
        </dgm:presLayoutVars>
      </dgm:prSet>
      <dgm:spPr/>
    </dgm:pt>
  </dgm:ptLst>
  <dgm:cxnLst>
    <dgm:cxn modelId="{ECB8F10C-62DA-4A1A-B799-8B1275EDD4E2}" type="presOf" srcId="{4288A7E2-AA72-4844-8637-FDE49E43D13D}" destId="{844C6040-FE88-4ADA-BE42-3E81CAE92BB4}" srcOrd="1" destOrd="0" presId="urn:microsoft.com/office/officeart/2005/8/layout/process1"/>
    <dgm:cxn modelId="{078D7338-C57B-48AE-90A5-90DF84A2CA42}" type="presOf" srcId="{41B6DBEB-D059-4FB1-A813-543C546C0238}" destId="{FCE8DDD3-A5BD-4EDB-8099-F7436D91B0A7}" srcOrd="0" destOrd="0" presId="urn:microsoft.com/office/officeart/2005/8/layout/process1"/>
    <dgm:cxn modelId="{5E044348-59D1-45A2-9E28-382F982EBA08}" type="presOf" srcId="{A004901D-2634-47C3-B652-845B5888290C}" destId="{79DE49AE-1A52-4550-9EE7-AF511A160079}" srcOrd="0" destOrd="0" presId="urn:microsoft.com/office/officeart/2005/8/layout/process1"/>
    <dgm:cxn modelId="{9A24D9A4-4D0F-4B27-9D61-BDF06A05717E}" type="presOf" srcId="{4288A7E2-AA72-4844-8637-FDE49E43D13D}" destId="{54AA5262-0F80-428B-81F1-3BC4F6175878}" srcOrd="0" destOrd="0" presId="urn:microsoft.com/office/officeart/2005/8/layout/process1"/>
    <dgm:cxn modelId="{907143A7-2A41-4C8D-B419-4D7EFF55F5BE}" type="presOf" srcId="{1CE322C5-0FB0-40ED-B935-D564105F1194}" destId="{20D9A0FC-5ECB-4487-8618-9825C2397E17}" srcOrd="0" destOrd="0" presId="urn:microsoft.com/office/officeart/2005/8/layout/process1"/>
    <dgm:cxn modelId="{6F385CC1-FF9D-43A3-AD7F-10C349EE3FA6}" type="presOf" srcId="{A004901D-2634-47C3-B652-845B5888290C}" destId="{599BA161-A1CB-4629-9BF3-5B497231389A}" srcOrd="1" destOrd="0" presId="urn:microsoft.com/office/officeart/2005/8/layout/process1"/>
    <dgm:cxn modelId="{9A6A74CF-CD0E-4997-A21F-24431ED9AA1A}" srcId="{E6FB62DD-4AD6-4D27-9850-648D3058D212}" destId="{1CE322C5-0FB0-40ED-B935-D564105F1194}" srcOrd="2" destOrd="0" parTransId="{FF30FEF4-49DC-4A0B-B0F8-42A03720D6E0}" sibTransId="{5E34B532-2F90-4E63-BEF4-F6927C2DE8FE}"/>
    <dgm:cxn modelId="{706303D2-4431-459A-92F5-198080A11C9B}" type="presOf" srcId="{2C34DF84-CBAD-427A-A033-0C5A08CF1F4E}" destId="{01272AF3-E9C7-46D4-B7D7-24B847BA18F5}" srcOrd="0" destOrd="0" presId="urn:microsoft.com/office/officeart/2005/8/layout/process1"/>
    <dgm:cxn modelId="{DABBF4D2-EFEE-4D68-88E4-97911F595C0F}" srcId="{E6FB62DD-4AD6-4D27-9850-648D3058D212}" destId="{2C34DF84-CBAD-427A-A033-0C5A08CF1F4E}" srcOrd="0" destOrd="0" parTransId="{AA11DE59-CB78-4071-9181-3B7C251E93F5}" sibTransId="{4288A7E2-AA72-4844-8637-FDE49E43D13D}"/>
    <dgm:cxn modelId="{BDBABEED-89BF-44B8-A0AE-B14D5182A8D8}" type="presOf" srcId="{E6FB62DD-4AD6-4D27-9850-648D3058D212}" destId="{D30BEED8-255B-46E8-BAE9-F592F41F5924}" srcOrd="0" destOrd="0" presId="urn:microsoft.com/office/officeart/2005/8/layout/process1"/>
    <dgm:cxn modelId="{D3D298F9-890C-4AC1-B60A-02B14AE07492}" srcId="{E6FB62DD-4AD6-4D27-9850-648D3058D212}" destId="{41B6DBEB-D059-4FB1-A813-543C546C0238}" srcOrd="1" destOrd="0" parTransId="{9ED6DA60-876D-4623-9920-B0D3B3A5C5BC}" sibTransId="{A004901D-2634-47C3-B652-845B5888290C}"/>
    <dgm:cxn modelId="{3033A781-03E8-458F-A450-5923764603AD}" type="presParOf" srcId="{D30BEED8-255B-46E8-BAE9-F592F41F5924}" destId="{01272AF3-E9C7-46D4-B7D7-24B847BA18F5}" srcOrd="0" destOrd="0" presId="urn:microsoft.com/office/officeart/2005/8/layout/process1"/>
    <dgm:cxn modelId="{8FD641DC-96FA-4179-BA3A-86A0DCE0CB9F}" type="presParOf" srcId="{D30BEED8-255B-46E8-BAE9-F592F41F5924}" destId="{54AA5262-0F80-428B-81F1-3BC4F6175878}" srcOrd="1" destOrd="0" presId="urn:microsoft.com/office/officeart/2005/8/layout/process1"/>
    <dgm:cxn modelId="{DDF7DF69-E79B-42A1-8C00-1E6A25CCD146}" type="presParOf" srcId="{54AA5262-0F80-428B-81F1-3BC4F6175878}" destId="{844C6040-FE88-4ADA-BE42-3E81CAE92BB4}" srcOrd="0" destOrd="0" presId="urn:microsoft.com/office/officeart/2005/8/layout/process1"/>
    <dgm:cxn modelId="{67F29475-FF2C-4A7B-BE1B-B359E5017C69}" type="presParOf" srcId="{D30BEED8-255B-46E8-BAE9-F592F41F5924}" destId="{FCE8DDD3-A5BD-4EDB-8099-F7436D91B0A7}" srcOrd="2" destOrd="0" presId="urn:microsoft.com/office/officeart/2005/8/layout/process1"/>
    <dgm:cxn modelId="{2F2E76B9-2CBF-400E-806D-AB2396C95493}" type="presParOf" srcId="{D30BEED8-255B-46E8-BAE9-F592F41F5924}" destId="{79DE49AE-1A52-4550-9EE7-AF511A160079}" srcOrd="3" destOrd="0" presId="urn:microsoft.com/office/officeart/2005/8/layout/process1"/>
    <dgm:cxn modelId="{61BE7AB2-4CCB-4131-AD3E-485D36768BCC}" type="presParOf" srcId="{79DE49AE-1A52-4550-9EE7-AF511A160079}" destId="{599BA161-A1CB-4629-9BF3-5B497231389A}" srcOrd="0" destOrd="0" presId="urn:microsoft.com/office/officeart/2005/8/layout/process1"/>
    <dgm:cxn modelId="{7E740BCE-15F1-44BA-8660-FA5EC783D4A0}" type="presParOf" srcId="{D30BEED8-255B-46E8-BAE9-F592F41F5924}" destId="{20D9A0FC-5ECB-4487-8618-9825C2397E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DEE448-4BC4-4C27-B668-0A248EBAAB35}" type="doc">
      <dgm:prSet loTypeId="urn:microsoft.com/office/officeart/2005/8/layout/hList6" loCatId="list" qsTypeId="urn:microsoft.com/office/officeart/2005/8/quickstyle/simple4" qsCatId="simple" csTypeId="urn:microsoft.com/office/officeart/2005/8/colors/colorful1" csCatId="colorful" phldr="1"/>
      <dgm:spPr/>
    </dgm:pt>
    <dgm:pt modelId="{D8C38965-721B-44B3-B4ED-8BBCFB8B41B9}">
      <dgm:prSet phldrT="[文本]" custT="1"/>
      <dgm:spPr/>
      <dgm:t>
        <a:bodyPr/>
        <a:lstStyle/>
        <a:p>
          <a:r>
            <a:rPr lang="zh-CN" altLang="en-US" sz="2000" dirty="0"/>
            <a:t>先来先服务</a:t>
          </a:r>
        </a:p>
      </dgm:t>
    </dgm:pt>
    <dgm:pt modelId="{8DE3233E-1552-4F92-B726-7BBE2A681745}" type="parTrans" cxnId="{99B46B85-A0E7-4919-9944-03F8C6B45EEC}">
      <dgm:prSet/>
      <dgm:spPr/>
      <dgm:t>
        <a:bodyPr/>
        <a:lstStyle/>
        <a:p>
          <a:endParaRPr lang="zh-CN" altLang="en-US" sz="2000"/>
        </a:p>
      </dgm:t>
    </dgm:pt>
    <dgm:pt modelId="{FF555FDB-9364-4B26-BC59-195A390D26F5}" type="sibTrans" cxnId="{99B46B85-A0E7-4919-9944-03F8C6B45EEC}">
      <dgm:prSet/>
      <dgm:spPr/>
      <dgm:t>
        <a:bodyPr/>
        <a:lstStyle/>
        <a:p>
          <a:endParaRPr lang="zh-CN" altLang="en-US" sz="2000"/>
        </a:p>
      </dgm:t>
    </dgm:pt>
    <dgm:pt modelId="{0CA570F4-1D0B-441B-BB31-2879D64D1934}">
      <dgm:prSet phldrT="[文本]" custT="1"/>
      <dgm:spPr/>
      <dgm:t>
        <a:bodyPr/>
        <a:lstStyle/>
        <a:p>
          <a:r>
            <a:rPr lang="zh-CN" altLang="en-US" sz="2000" dirty="0"/>
            <a:t>短作业优先</a:t>
          </a:r>
        </a:p>
      </dgm:t>
    </dgm:pt>
    <dgm:pt modelId="{9E364EE2-893B-4EC9-98FB-A86B608CB640}" type="parTrans" cxnId="{7AD0057F-80D5-4CEA-9806-889F384C34A2}">
      <dgm:prSet/>
      <dgm:spPr/>
      <dgm:t>
        <a:bodyPr/>
        <a:lstStyle/>
        <a:p>
          <a:endParaRPr lang="zh-CN" altLang="en-US" sz="2000"/>
        </a:p>
      </dgm:t>
    </dgm:pt>
    <dgm:pt modelId="{452B3C2A-FBAD-4C92-99C8-292C1BFD8457}" type="sibTrans" cxnId="{7AD0057F-80D5-4CEA-9806-889F384C34A2}">
      <dgm:prSet/>
      <dgm:spPr/>
      <dgm:t>
        <a:bodyPr/>
        <a:lstStyle/>
        <a:p>
          <a:endParaRPr lang="zh-CN" altLang="en-US" sz="2000"/>
        </a:p>
      </dgm:t>
    </dgm:pt>
    <dgm:pt modelId="{E333208D-3FBD-448D-9E4B-8DF0C90991FB}">
      <dgm:prSet phldrT="[文本]" custT="1"/>
      <dgm:spPr/>
      <dgm:t>
        <a:bodyPr/>
        <a:lstStyle/>
        <a:p>
          <a:r>
            <a:rPr lang="zh-CN" altLang="en-US" sz="2000" dirty="0"/>
            <a:t>剩余时间最短优先</a:t>
          </a:r>
        </a:p>
      </dgm:t>
    </dgm:pt>
    <dgm:pt modelId="{83BDF2E9-7950-4ACD-BE3A-856A1B49FA6C}" type="parTrans" cxnId="{9827EE06-13E5-4C00-84E0-31EF10A9678F}">
      <dgm:prSet/>
      <dgm:spPr/>
      <dgm:t>
        <a:bodyPr/>
        <a:lstStyle/>
        <a:p>
          <a:endParaRPr lang="zh-CN" altLang="en-US" sz="2000"/>
        </a:p>
      </dgm:t>
    </dgm:pt>
    <dgm:pt modelId="{B43A2837-7ECB-42E3-AD31-CC99A8E91628}" type="sibTrans" cxnId="{9827EE06-13E5-4C00-84E0-31EF10A9678F}">
      <dgm:prSet/>
      <dgm:spPr/>
      <dgm:t>
        <a:bodyPr/>
        <a:lstStyle/>
        <a:p>
          <a:endParaRPr lang="zh-CN" altLang="en-US" sz="2000"/>
        </a:p>
      </dgm:t>
    </dgm:pt>
    <dgm:pt modelId="{9BB5A96F-684A-40E8-8114-0AC3DC32EA7E}">
      <dgm:prSet phldrT="[文本]" custT="1"/>
      <dgm:spPr/>
      <dgm:t>
        <a:bodyPr/>
        <a:lstStyle/>
        <a:p>
          <a:r>
            <a:rPr lang="zh-CN" altLang="en-US" sz="2000" dirty="0"/>
            <a:t>时间片轮转</a:t>
          </a:r>
        </a:p>
      </dgm:t>
    </dgm:pt>
    <dgm:pt modelId="{91EC1FAC-7943-4221-AEC5-592E2F29FEC5}" type="parTrans" cxnId="{6BAB7FBB-DB97-4450-A4CC-8677F08F9A7F}">
      <dgm:prSet/>
      <dgm:spPr/>
      <dgm:t>
        <a:bodyPr/>
        <a:lstStyle/>
        <a:p>
          <a:endParaRPr lang="zh-CN" altLang="en-US" sz="2000"/>
        </a:p>
      </dgm:t>
    </dgm:pt>
    <dgm:pt modelId="{E6CDC973-9D19-47B1-BF9E-86C5D4BA7B93}" type="sibTrans" cxnId="{6BAB7FBB-DB97-4450-A4CC-8677F08F9A7F}">
      <dgm:prSet/>
      <dgm:spPr/>
      <dgm:t>
        <a:bodyPr/>
        <a:lstStyle/>
        <a:p>
          <a:endParaRPr lang="zh-CN" altLang="en-US" sz="2000"/>
        </a:p>
      </dgm:t>
    </dgm:pt>
    <dgm:pt modelId="{A39FADA9-5B99-4455-AECF-3B7A0FEF03F3}">
      <dgm:prSet phldrT="[文本]" custT="1"/>
      <dgm:spPr/>
      <dgm:t>
        <a:bodyPr/>
        <a:lstStyle/>
        <a:p>
          <a:r>
            <a:rPr lang="zh-CN" altLang="en-US" sz="2000" dirty="0"/>
            <a:t>基于优先级</a:t>
          </a:r>
        </a:p>
      </dgm:t>
    </dgm:pt>
    <dgm:pt modelId="{ABEFA534-6715-4410-BAB5-3927BBD61C04}" type="parTrans" cxnId="{0CFC7623-D83B-4580-B791-05C789F96B45}">
      <dgm:prSet/>
      <dgm:spPr/>
      <dgm:t>
        <a:bodyPr/>
        <a:lstStyle/>
        <a:p>
          <a:endParaRPr lang="zh-CN" altLang="en-US" sz="2000"/>
        </a:p>
      </dgm:t>
    </dgm:pt>
    <dgm:pt modelId="{1C0CB4AB-653D-49F4-9FBC-B4CF0E028E61}" type="sibTrans" cxnId="{0CFC7623-D83B-4580-B791-05C789F96B45}">
      <dgm:prSet/>
      <dgm:spPr/>
      <dgm:t>
        <a:bodyPr/>
        <a:lstStyle/>
        <a:p>
          <a:endParaRPr lang="zh-CN" altLang="en-US" sz="2000"/>
        </a:p>
      </dgm:t>
    </dgm:pt>
    <dgm:pt modelId="{CACEF768-27FF-4D17-8C88-2DA9C04E8623}">
      <dgm:prSet phldrT="[文本]" custT="1"/>
      <dgm:spPr/>
      <dgm:t>
        <a:bodyPr/>
        <a:lstStyle/>
        <a:p>
          <a:r>
            <a:rPr lang="zh-CN" altLang="en-US" sz="2000" dirty="0"/>
            <a:t>响应比高者优先</a:t>
          </a:r>
        </a:p>
      </dgm:t>
    </dgm:pt>
    <dgm:pt modelId="{B7957CDA-6602-4644-B26B-5683D815D208}" type="parTrans" cxnId="{4F382B8B-A374-452E-BB41-100C609A79FD}">
      <dgm:prSet/>
      <dgm:spPr/>
      <dgm:t>
        <a:bodyPr/>
        <a:lstStyle/>
        <a:p>
          <a:endParaRPr lang="zh-CN" altLang="en-US" sz="2000"/>
        </a:p>
      </dgm:t>
    </dgm:pt>
    <dgm:pt modelId="{385BD7F4-948B-4F65-BFFB-858FBB5E4AF2}" type="sibTrans" cxnId="{4F382B8B-A374-452E-BB41-100C609A79FD}">
      <dgm:prSet/>
      <dgm:spPr/>
      <dgm:t>
        <a:bodyPr/>
        <a:lstStyle/>
        <a:p>
          <a:endParaRPr lang="zh-CN" altLang="en-US" sz="2000"/>
        </a:p>
      </dgm:t>
    </dgm:pt>
    <dgm:pt modelId="{0B45BD13-6035-46C4-ADEC-8A9F2007E5C3}">
      <dgm:prSet phldrT="[文本]" custT="1"/>
      <dgm:spPr/>
      <dgm:t>
        <a:bodyPr/>
        <a:lstStyle/>
        <a:p>
          <a:r>
            <a:rPr lang="zh-CN" altLang="en-US" sz="2000" dirty="0"/>
            <a:t>多级反馈</a:t>
          </a:r>
        </a:p>
      </dgm:t>
    </dgm:pt>
    <dgm:pt modelId="{73B28DA3-9075-491B-84BE-5D1BC95B1A46}" type="parTrans" cxnId="{BF2E55AE-EFCE-4F63-B7A5-AA42032C186D}">
      <dgm:prSet/>
      <dgm:spPr/>
      <dgm:t>
        <a:bodyPr/>
        <a:lstStyle/>
        <a:p>
          <a:endParaRPr lang="zh-CN" altLang="en-US" sz="2000"/>
        </a:p>
      </dgm:t>
    </dgm:pt>
    <dgm:pt modelId="{9B954FBD-F81F-477B-91EE-94609E8DF57D}" type="sibTrans" cxnId="{BF2E55AE-EFCE-4F63-B7A5-AA42032C186D}">
      <dgm:prSet/>
      <dgm:spPr/>
      <dgm:t>
        <a:bodyPr/>
        <a:lstStyle/>
        <a:p>
          <a:endParaRPr lang="zh-CN" altLang="en-US" sz="2000"/>
        </a:p>
      </dgm:t>
    </dgm:pt>
    <dgm:pt modelId="{9C26C566-ED3B-4C31-8AE2-3E970F05ED08}">
      <dgm:prSet phldrT="[文本]" custT="1"/>
      <dgm:spPr/>
      <dgm:t>
        <a:bodyPr/>
        <a:lstStyle/>
        <a:p>
          <a:r>
            <a:rPr lang="en-US" altLang="zh-CN" sz="2000" dirty="0"/>
            <a:t>……</a:t>
          </a:r>
          <a:endParaRPr lang="zh-CN" altLang="en-US" sz="2000" dirty="0"/>
        </a:p>
      </dgm:t>
    </dgm:pt>
    <dgm:pt modelId="{561657C9-C763-4B26-B4E5-1CB6115154A7}" type="parTrans" cxnId="{656EB510-F238-4CA1-9E20-2ED058DF1EDB}">
      <dgm:prSet/>
      <dgm:spPr/>
      <dgm:t>
        <a:bodyPr/>
        <a:lstStyle/>
        <a:p>
          <a:endParaRPr lang="zh-CN" altLang="en-US" sz="2000"/>
        </a:p>
      </dgm:t>
    </dgm:pt>
    <dgm:pt modelId="{86C53D1B-B325-4BBC-A29B-2B4631726FC3}" type="sibTrans" cxnId="{656EB510-F238-4CA1-9E20-2ED058DF1EDB}">
      <dgm:prSet/>
      <dgm:spPr/>
      <dgm:t>
        <a:bodyPr/>
        <a:lstStyle/>
        <a:p>
          <a:endParaRPr lang="zh-CN" altLang="en-US" sz="2000"/>
        </a:p>
      </dgm:t>
    </dgm:pt>
    <dgm:pt modelId="{EAC67A98-B8C1-43D1-B642-45EDEBF7E97F}" type="pres">
      <dgm:prSet presAssocID="{D5DEE448-4BC4-4C27-B668-0A248EBAAB35}" presName="Name0" presStyleCnt="0">
        <dgm:presLayoutVars>
          <dgm:dir/>
          <dgm:resizeHandles val="exact"/>
        </dgm:presLayoutVars>
      </dgm:prSet>
      <dgm:spPr/>
    </dgm:pt>
    <dgm:pt modelId="{D60C2B26-8B22-4D8E-BC88-7278125C4AFC}" type="pres">
      <dgm:prSet presAssocID="{D8C38965-721B-44B3-B4ED-8BBCFB8B41B9}" presName="node" presStyleLbl="node1" presStyleIdx="0" presStyleCnt="8">
        <dgm:presLayoutVars>
          <dgm:bulletEnabled val="1"/>
        </dgm:presLayoutVars>
      </dgm:prSet>
      <dgm:spPr/>
    </dgm:pt>
    <dgm:pt modelId="{D24FDA07-CCBA-4B18-A73A-FCB983383C07}" type="pres">
      <dgm:prSet presAssocID="{FF555FDB-9364-4B26-BC59-195A390D26F5}" presName="sibTrans" presStyleCnt="0"/>
      <dgm:spPr/>
    </dgm:pt>
    <dgm:pt modelId="{64CCEE1B-E94C-44A7-9EBE-161F3A73386A}" type="pres">
      <dgm:prSet presAssocID="{0CA570F4-1D0B-441B-BB31-2879D64D1934}" presName="node" presStyleLbl="node1" presStyleIdx="1" presStyleCnt="8">
        <dgm:presLayoutVars>
          <dgm:bulletEnabled val="1"/>
        </dgm:presLayoutVars>
      </dgm:prSet>
      <dgm:spPr/>
    </dgm:pt>
    <dgm:pt modelId="{824B4702-8DE0-4CC4-BDF2-E54AEF116F8A}" type="pres">
      <dgm:prSet presAssocID="{452B3C2A-FBAD-4C92-99C8-292C1BFD8457}" presName="sibTrans" presStyleCnt="0"/>
      <dgm:spPr/>
    </dgm:pt>
    <dgm:pt modelId="{427E001C-D0ED-4687-81E5-189C3F3C492B}" type="pres">
      <dgm:prSet presAssocID="{9BB5A96F-684A-40E8-8114-0AC3DC32EA7E}" presName="node" presStyleLbl="node1" presStyleIdx="2" presStyleCnt="8">
        <dgm:presLayoutVars>
          <dgm:bulletEnabled val="1"/>
        </dgm:presLayoutVars>
      </dgm:prSet>
      <dgm:spPr/>
    </dgm:pt>
    <dgm:pt modelId="{38C8D98E-9539-4CE0-A101-80CAE5BE5179}" type="pres">
      <dgm:prSet presAssocID="{E6CDC973-9D19-47B1-BF9E-86C5D4BA7B93}" presName="sibTrans" presStyleCnt="0"/>
      <dgm:spPr/>
    </dgm:pt>
    <dgm:pt modelId="{7B6ED88A-E8B5-41D4-9F22-156ACAEEA5AA}" type="pres">
      <dgm:prSet presAssocID="{A39FADA9-5B99-4455-AECF-3B7A0FEF03F3}" presName="node" presStyleLbl="node1" presStyleIdx="3" presStyleCnt="8">
        <dgm:presLayoutVars>
          <dgm:bulletEnabled val="1"/>
        </dgm:presLayoutVars>
      </dgm:prSet>
      <dgm:spPr/>
    </dgm:pt>
    <dgm:pt modelId="{92DAC7CA-DD04-4C40-9697-FF9B8B7C4D80}" type="pres">
      <dgm:prSet presAssocID="{1C0CB4AB-653D-49F4-9FBC-B4CF0E028E61}" presName="sibTrans" presStyleCnt="0"/>
      <dgm:spPr/>
    </dgm:pt>
    <dgm:pt modelId="{73F74069-C648-448B-A622-3C1CF4DD06F5}" type="pres">
      <dgm:prSet presAssocID="{E333208D-3FBD-448D-9E4B-8DF0C90991FB}" presName="node" presStyleLbl="node1" presStyleIdx="4" presStyleCnt="8">
        <dgm:presLayoutVars>
          <dgm:bulletEnabled val="1"/>
        </dgm:presLayoutVars>
      </dgm:prSet>
      <dgm:spPr/>
    </dgm:pt>
    <dgm:pt modelId="{9399B046-D6D4-4BB3-AA83-533A599F772D}" type="pres">
      <dgm:prSet presAssocID="{B43A2837-7ECB-42E3-AD31-CC99A8E91628}" presName="sibTrans" presStyleCnt="0"/>
      <dgm:spPr/>
    </dgm:pt>
    <dgm:pt modelId="{3973C35D-0941-4331-862A-D2C0C09CA697}" type="pres">
      <dgm:prSet presAssocID="{CACEF768-27FF-4D17-8C88-2DA9C04E8623}" presName="node" presStyleLbl="node1" presStyleIdx="5" presStyleCnt="8">
        <dgm:presLayoutVars>
          <dgm:bulletEnabled val="1"/>
        </dgm:presLayoutVars>
      </dgm:prSet>
      <dgm:spPr/>
    </dgm:pt>
    <dgm:pt modelId="{391796D6-07E1-4AC6-BF5B-28D8C0E728C8}" type="pres">
      <dgm:prSet presAssocID="{385BD7F4-948B-4F65-BFFB-858FBB5E4AF2}" presName="sibTrans" presStyleCnt="0"/>
      <dgm:spPr/>
    </dgm:pt>
    <dgm:pt modelId="{7587CB3A-8934-48F6-B6F9-49C693F735D4}" type="pres">
      <dgm:prSet presAssocID="{0B45BD13-6035-46C4-ADEC-8A9F2007E5C3}" presName="node" presStyleLbl="node1" presStyleIdx="6" presStyleCnt="8">
        <dgm:presLayoutVars>
          <dgm:bulletEnabled val="1"/>
        </dgm:presLayoutVars>
      </dgm:prSet>
      <dgm:spPr/>
    </dgm:pt>
    <dgm:pt modelId="{A72DD5C6-AAB4-4035-9A08-F143C18D2293}" type="pres">
      <dgm:prSet presAssocID="{9B954FBD-F81F-477B-91EE-94609E8DF57D}" presName="sibTrans" presStyleCnt="0"/>
      <dgm:spPr/>
    </dgm:pt>
    <dgm:pt modelId="{05A84702-690B-41D2-BE02-41794D4DA760}" type="pres">
      <dgm:prSet presAssocID="{9C26C566-ED3B-4C31-8AE2-3E970F05ED08}" presName="node" presStyleLbl="node1" presStyleIdx="7" presStyleCnt="8">
        <dgm:presLayoutVars>
          <dgm:bulletEnabled val="1"/>
        </dgm:presLayoutVars>
      </dgm:prSet>
      <dgm:spPr/>
    </dgm:pt>
  </dgm:ptLst>
  <dgm:cxnLst>
    <dgm:cxn modelId="{9827EE06-13E5-4C00-84E0-31EF10A9678F}" srcId="{D5DEE448-4BC4-4C27-B668-0A248EBAAB35}" destId="{E333208D-3FBD-448D-9E4B-8DF0C90991FB}" srcOrd="4" destOrd="0" parTransId="{83BDF2E9-7950-4ACD-BE3A-856A1B49FA6C}" sibTransId="{B43A2837-7ECB-42E3-AD31-CC99A8E91628}"/>
    <dgm:cxn modelId="{656EB510-F238-4CA1-9E20-2ED058DF1EDB}" srcId="{D5DEE448-4BC4-4C27-B668-0A248EBAAB35}" destId="{9C26C566-ED3B-4C31-8AE2-3E970F05ED08}" srcOrd="7" destOrd="0" parTransId="{561657C9-C763-4B26-B4E5-1CB6115154A7}" sibTransId="{86C53D1B-B325-4BBC-A29B-2B4631726FC3}"/>
    <dgm:cxn modelId="{0CFC7623-D83B-4580-B791-05C789F96B45}" srcId="{D5DEE448-4BC4-4C27-B668-0A248EBAAB35}" destId="{A39FADA9-5B99-4455-AECF-3B7A0FEF03F3}" srcOrd="3" destOrd="0" parTransId="{ABEFA534-6715-4410-BAB5-3927BBD61C04}" sibTransId="{1C0CB4AB-653D-49F4-9FBC-B4CF0E028E61}"/>
    <dgm:cxn modelId="{F18A8F4A-53C2-42AF-B4C7-6E7B91BFC974}" type="presOf" srcId="{CACEF768-27FF-4D17-8C88-2DA9C04E8623}" destId="{3973C35D-0941-4331-862A-D2C0C09CA697}" srcOrd="0" destOrd="0" presId="urn:microsoft.com/office/officeart/2005/8/layout/hList6"/>
    <dgm:cxn modelId="{5ACAC04A-FEB4-4A1B-B82F-F201FEFDB877}" type="presOf" srcId="{E333208D-3FBD-448D-9E4B-8DF0C90991FB}" destId="{73F74069-C648-448B-A622-3C1CF4DD06F5}" srcOrd="0" destOrd="0" presId="urn:microsoft.com/office/officeart/2005/8/layout/hList6"/>
    <dgm:cxn modelId="{EC9F5B5F-1FD7-4109-A9AE-1E88F94A10F5}" type="presOf" srcId="{A39FADA9-5B99-4455-AECF-3B7A0FEF03F3}" destId="{7B6ED88A-E8B5-41D4-9F22-156ACAEEA5AA}" srcOrd="0" destOrd="0" presId="urn:microsoft.com/office/officeart/2005/8/layout/hList6"/>
    <dgm:cxn modelId="{5260626C-9C17-4FFE-A94D-96D53138943F}" type="presOf" srcId="{D8C38965-721B-44B3-B4ED-8BBCFB8B41B9}" destId="{D60C2B26-8B22-4D8E-BC88-7278125C4AFC}" srcOrd="0" destOrd="0" presId="urn:microsoft.com/office/officeart/2005/8/layout/hList6"/>
    <dgm:cxn modelId="{7AD0057F-80D5-4CEA-9806-889F384C34A2}" srcId="{D5DEE448-4BC4-4C27-B668-0A248EBAAB35}" destId="{0CA570F4-1D0B-441B-BB31-2879D64D1934}" srcOrd="1" destOrd="0" parTransId="{9E364EE2-893B-4EC9-98FB-A86B608CB640}" sibTransId="{452B3C2A-FBAD-4C92-99C8-292C1BFD8457}"/>
    <dgm:cxn modelId="{99B46B85-A0E7-4919-9944-03F8C6B45EEC}" srcId="{D5DEE448-4BC4-4C27-B668-0A248EBAAB35}" destId="{D8C38965-721B-44B3-B4ED-8BBCFB8B41B9}" srcOrd="0" destOrd="0" parTransId="{8DE3233E-1552-4F92-B726-7BBE2A681745}" sibTransId="{FF555FDB-9364-4B26-BC59-195A390D26F5}"/>
    <dgm:cxn modelId="{4F382B8B-A374-452E-BB41-100C609A79FD}" srcId="{D5DEE448-4BC4-4C27-B668-0A248EBAAB35}" destId="{CACEF768-27FF-4D17-8C88-2DA9C04E8623}" srcOrd="5" destOrd="0" parTransId="{B7957CDA-6602-4644-B26B-5683D815D208}" sibTransId="{385BD7F4-948B-4F65-BFFB-858FBB5E4AF2}"/>
    <dgm:cxn modelId="{6DE55A94-A072-4FD0-B4A2-CA06C121D3E8}" type="presOf" srcId="{9BB5A96F-684A-40E8-8114-0AC3DC32EA7E}" destId="{427E001C-D0ED-4687-81E5-189C3F3C492B}" srcOrd="0" destOrd="0" presId="urn:microsoft.com/office/officeart/2005/8/layout/hList6"/>
    <dgm:cxn modelId="{BF2E55AE-EFCE-4F63-B7A5-AA42032C186D}" srcId="{D5DEE448-4BC4-4C27-B668-0A248EBAAB35}" destId="{0B45BD13-6035-46C4-ADEC-8A9F2007E5C3}" srcOrd="6" destOrd="0" parTransId="{73B28DA3-9075-491B-84BE-5D1BC95B1A46}" sibTransId="{9B954FBD-F81F-477B-91EE-94609E8DF57D}"/>
    <dgm:cxn modelId="{30C9B0AE-7F63-4D9C-948C-73CFC0AAD520}" type="presOf" srcId="{D5DEE448-4BC4-4C27-B668-0A248EBAAB35}" destId="{EAC67A98-B8C1-43D1-B642-45EDEBF7E97F}" srcOrd="0" destOrd="0" presId="urn:microsoft.com/office/officeart/2005/8/layout/hList6"/>
    <dgm:cxn modelId="{C1DC6FBA-CC04-471C-A3C9-9792396E4D91}" type="presOf" srcId="{0B45BD13-6035-46C4-ADEC-8A9F2007E5C3}" destId="{7587CB3A-8934-48F6-B6F9-49C693F735D4}" srcOrd="0" destOrd="0" presId="urn:microsoft.com/office/officeart/2005/8/layout/hList6"/>
    <dgm:cxn modelId="{6BAB7FBB-DB97-4450-A4CC-8677F08F9A7F}" srcId="{D5DEE448-4BC4-4C27-B668-0A248EBAAB35}" destId="{9BB5A96F-684A-40E8-8114-0AC3DC32EA7E}" srcOrd="2" destOrd="0" parTransId="{91EC1FAC-7943-4221-AEC5-592E2F29FEC5}" sibTransId="{E6CDC973-9D19-47B1-BF9E-86C5D4BA7B93}"/>
    <dgm:cxn modelId="{A2EF78C4-5794-4464-95BB-18E821EEE37B}" type="presOf" srcId="{0CA570F4-1D0B-441B-BB31-2879D64D1934}" destId="{64CCEE1B-E94C-44A7-9EBE-161F3A73386A}" srcOrd="0" destOrd="0" presId="urn:microsoft.com/office/officeart/2005/8/layout/hList6"/>
    <dgm:cxn modelId="{A02B04F0-A829-47EE-ABBB-75F6DA414203}" type="presOf" srcId="{9C26C566-ED3B-4C31-8AE2-3E970F05ED08}" destId="{05A84702-690B-41D2-BE02-41794D4DA760}" srcOrd="0" destOrd="0" presId="urn:microsoft.com/office/officeart/2005/8/layout/hList6"/>
    <dgm:cxn modelId="{0821C7D8-EF44-4F0E-B616-295550B0FDD3}" type="presParOf" srcId="{EAC67A98-B8C1-43D1-B642-45EDEBF7E97F}" destId="{D60C2B26-8B22-4D8E-BC88-7278125C4AFC}" srcOrd="0" destOrd="0" presId="urn:microsoft.com/office/officeart/2005/8/layout/hList6"/>
    <dgm:cxn modelId="{FB379BE3-D51E-4F4F-98CD-0FD728101500}" type="presParOf" srcId="{EAC67A98-B8C1-43D1-B642-45EDEBF7E97F}" destId="{D24FDA07-CCBA-4B18-A73A-FCB983383C07}" srcOrd="1" destOrd="0" presId="urn:microsoft.com/office/officeart/2005/8/layout/hList6"/>
    <dgm:cxn modelId="{1F613322-B0A3-4EF9-B7A4-C710CAB6822B}" type="presParOf" srcId="{EAC67A98-B8C1-43D1-B642-45EDEBF7E97F}" destId="{64CCEE1B-E94C-44A7-9EBE-161F3A73386A}" srcOrd="2" destOrd="0" presId="urn:microsoft.com/office/officeart/2005/8/layout/hList6"/>
    <dgm:cxn modelId="{CDA6C237-4AC2-4EF2-ACDD-4690DA9595D3}" type="presParOf" srcId="{EAC67A98-B8C1-43D1-B642-45EDEBF7E97F}" destId="{824B4702-8DE0-4CC4-BDF2-E54AEF116F8A}" srcOrd="3" destOrd="0" presId="urn:microsoft.com/office/officeart/2005/8/layout/hList6"/>
    <dgm:cxn modelId="{04906B56-2456-4F68-9086-56A82B5DC9A8}" type="presParOf" srcId="{EAC67A98-B8C1-43D1-B642-45EDEBF7E97F}" destId="{427E001C-D0ED-4687-81E5-189C3F3C492B}" srcOrd="4" destOrd="0" presId="urn:microsoft.com/office/officeart/2005/8/layout/hList6"/>
    <dgm:cxn modelId="{97EBFB27-1F88-482E-81D2-7D32C37293CA}" type="presParOf" srcId="{EAC67A98-B8C1-43D1-B642-45EDEBF7E97F}" destId="{38C8D98E-9539-4CE0-A101-80CAE5BE5179}" srcOrd="5" destOrd="0" presId="urn:microsoft.com/office/officeart/2005/8/layout/hList6"/>
    <dgm:cxn modelId="{7872D439-D28B-41CB-AFB4-CB524069F773}" type="presParOf" srcId="{EAC67A98-B8C1-43D1-B642-45EDEBF7E97F}" destId="{7B6ED88A-E8B5-41D4-9F22-156ACAEEA5AA}" srcOrd="6" destOrd="0" presId="urn:microsoft.com/office/officeart/2005/8/layout/hList6"/>
    <dgm:cxn modelId="{491CF3FB-C4CE-4AF7-B718-80DDDBF6ED91}" type="presParOf" srcId="{EAC67A98-B8C1-43D1-B642-45EDEBF7E97F}" destId="{92DAC7CA-DD04-4C40-9697-FF9B8B7C4D80}" srcOrd="7" destOrd="0" presId="urn:microsoft.com/office/officeart/2005/8/layout/hList6"/>
    <dgm:cxn modelId="{CCB24B2C-0CB6-448C-9E52-503D730A9F47}" type="presParOf" srcId="{EAC67A98-B8C1-43D1-B642-45EDEBF7E97F}" destId="{73F74069-C648-448B-A622-3C1CF4DD06F5}" srcOrd="8" destOrd="0" presId="urn:microsoft.com/office/officeart/2005/8/layout/hList6"/>
    <dgm:cxn modelId="{64559817-8FD4-41D2-AD7F-646E7B79F236}" type="presParOf" srcId="{EAC67A98-B8C1-43D1-B642-45EDEBF7E97F}" destId="{9399B046-D6D4-4BB3-AA83-533A599F772D}" srcOrd="9" destOrd="0" presId="urn:microsoft.com/office/officeart/2005/8/layout/hList6"/>
    <dgm:cxn modelId="{E917E8AD-51BB-48C4-9C90-D5B353AFFF67}" type="presParOf" srcId="{EAC67A98-B8C1-43D1-B642-45EDEBF7E97F}" destId="{3973C35D-0941-4331-862A-D2C0C09CA697}" srcOrd="10" destOrd="0" presId="urn:microsoft.com/office/officeart/2005/8/layout/hList6"/>
    <dgm:cxn modelId="{0F058A53-6BF2-4850-A500-EA61C1DD8A17}" type="presParOf" srcId="{EAC67A98-B8C1-43D1-B642-45EDEBF7E97F}" destId="{391796D6-07E1-4AC6-BF5B-28D8C0E728C8}" srcOrd="11" destOrd="0" presId="urn:microsoft.com/office/officeart/2005/8/layout/hList6"/>
    <dgm:cxn modelId="{9300E4F1-256E-42F3-8BA4-2472B3812229}" type="presParOf" srcId="{EAC67A98-B8C1-43D1-B642-45EDEBF7E97F}" destId="{7587CB3A-8934-48F6-B6F9-49C693F735D4}" srcOrd="12" destOrd="0" presId="urn:microsoft.com/office/officeart/2005/8/layout/hList6"/>
    <dgm:cxn modelId="{BD72CD6B-E37C-463A-A678-DB50D00489BF}" type="presParOf" srcId="{EAC67A98-B8C1-43D1-B642-45EDEBF7E97F}" destId="{A72DD5C6-AAB4-4035-9A08-F143C18D2293}" srcOrd="13" destOrd="0" presId="urn:microsoft.com/office/officeart/2005/8/layout/hList6"/>
    <dgm:cxn modelId="{4CAE5B31-55C0-43F3-98F4-2F8B355C99AA}" type="presParOf" srcId="{EAC67A98-B8C1-43D1-B642-45EDEBF7E97F}" destId="{05A84702-690B-41D2-BE02-41794D4DA760}" srcOrd="1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3895E0-189B-E043-8C10-96CFB2C9F9B3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F8000D7-15AA-D94D-840D-F08A0B80E0AE}">
      <dgm:prSet phldrT="[文本]"/>
      <dgm:spPr/>
      <dgm:t>
        <a:bodyPr/>
        <a:lstStyle/>
        <a:p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基于时间片轮转调度</a:t>
          </a:r>
          <a:r>
            <a:rPr lang="en-US" altLang="zh-CN" baseline="0" dirty="0">
              <a:latin typeface="arial" charset="0"/>
              <a:ea typeface="SimHei" charset="-122"/>
              <a:cs typeface="SimHei" charset="-122"/>
            </a:rPr>
            <a:t>	</a:t>
          </a:r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    </a:t>
          </a:r>
        </a:p>
      </dgm:t>
    </dgm:pt>
    <dgm:pt modelId="{A9C2E538-ABA0-BA4F-8E70-EE206A68B842}" type="parTrans" cxnId="{5635F541-B994-274D-9643-4E7B5F6CFEA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08AB5707-5331-5644-9540-AEC75CC932D4}" type="sibTrans" cxnId="{5635F541-B994-274D-9643-4E7B5F6CFEA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E3E9B187-10FE-F947-8456-8E5437BE1A29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数秒</a:t>
          </a:r>
          <a:endParaRPr lang="zh-CN" altLang="en-US" baseline="0" dirty="0">
            <a:latin typeface="arial" charset="0"/>
            <a:ea typeface="SimHei" charset="-122"/>
            <a:cs typeface="SimHei" charset="-122"/>
          </a:endParaRPr>
        </a:p>
      </dgm:t>
    </dgm:pt>
    <dgm:pt modelId="{1CF68B4B-9A91-5147-BF8B-2C442FCF85B0}" type="parTrans" cxnId="{04FEB694-19B8-724F-8EF2-57A738B1AEE4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BA449A4D-3A30-3247-9CA4-5D6C7A99D0EE}" type="sibTrans" cxnId="{04FEB694-19B8-724F-8EF2-57A738B1AEE4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B687C750-1095-5745-B18C-8DD3C65DA45A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基于优先级的非抢占调度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BE109137-5306-FC48-96F8-D3ED73673149}" type="parTrans" cxnId="{C5169AE9-475F-724F-90CE-C3059D9F283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BDC197D-3F2E-9149-8637-055CC768A013}" type="sibTrans" cxnId="{C5169AE9-475F-724F-90CE-C3059D9F2837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9CE11336-02D8-124D-8749-ECE159967251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数百毫秒</a:t>
          </a:r>
          <a:r>
            <a:rPr lang="en-US" altLang="zh-CN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秒</a:t>
          </a:r>
          <a:endParaRPr lang="zh-CN" altLang="en-US" baseline="0" dirty="0">
            <a:latin typeface="arial" charset="0"/>
            <a:ea typeface="SimHei" charset="-122"/>
            <a:cs typeface="SimHei" charset="-122"/>
          </a:endParaRPr>
        </a:p>
      </dgm:t>
    </dgm:pt>
    <dgm:pt modelId="{889DF72C-8F8B-C54D-A810-098445815292}" type="parTrans" cxnId="{C03B7655-6767-5248-B833-6A1E0379E8F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AA73433C-5DB8-5645-8AB8-D23F030A2490}" type="sibTrans" cxnId="{C03B7655-6767-5248-B833-6A1E0379E8F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9F2702C-2367-EB43-A5DF-CF2AD9119195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基于抢占点的抢占调度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729EE5D1-D85C-AC43-87EC-E3BD77041087}" type="parTrans" cxnId="{BCA63D0C-CCE4-DE41-A277-E4ED29F41AAB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C478B24F-2D0F-4849-AAC6-5386B5331F03}" type="sibTrans" cxnId="{BCA63D0C-CCE4-DE41-A277-E4ED29F41AAB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7DF81E19-A35F-8345-9BE7-529C0967BC05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数毫秒</a:t>
          </a:r>
          <a:r>
            <a:rPr lang="en-US" altLang="zh-CN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数十毫秒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AD0970B4-428E-FF4E-B88B-E929FC32DD5D}" type="parTrans" cxnId="{CEF648D9-24DF-D245-B781-25F192CFE391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17014A37-6FC5-1B4E-A459-D6418BA1F9D4}" type="sibTrans" cxnId="{CEF648D9-24DF-D245-B781-25F192CFE391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8130C405-4800-4B43-A844-B12D5A37A522}">
      <dgm:prSet/>
      <dgm:spPr/>
      <dgm:t>
        <a:bodyPr/>
        <a:lstStyle/>
        <a:p>
          <a:r>
            <a:rPr lang="zh-CN" altLang="en-US" baseline="0">
              <a:latin typeface="arial" charset="0"/>
              <a:ea typeface="SimHei" charset="-122"/>
              <a:cs typeface="SimHei" charset="-122"/>
            </a:rPr>
            <a:t>立即抢占调度</a:t>
          </a:r>
          <a:endParaRPr lang="en-US" altLang="zh-CN" baseline="0" dirty="0">
            <a:latin typeface="arial" charset="0"/>
            <a:ea typeface="SimHei" charset="-122"/>
            <a:cs typeface="SimHei" charset="-122"/>
          </a:endParaRPr>
        </a:p>
      </dgm:t>
    </dgm:pt>
    <dgm:pt modelId="{348D9546-2286-2F47-80F9-6FBFD5CCFF69}" type="parTrans" cxnId="{FF761A88-BE0B-604C-A85C-56BC972F08AC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2D47996A-D896-DA43-9FD8-A42E1343F37C}" type="sibTrans" cxnId="{FF761A88-BE0B-604C-A85C-56BC972F08AC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F08BD3D2-0990-884C-9AA9-5D5D7B704980}">
      <dgm:prSet/>
      <dgm:spPr/>
      <dgm:t>
        <a:bodyPr/>
        <a:lstStyle/>
        <a:p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微秒</a:t>
          </a:r>
          <a:r>
            <a:rPr lang="en-US" altLang="zh-CN" baseline="0" dirty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baseline="0" dirty="0">
              <a:latin typeface="arial" charset="0"/>
              <a:ea typeface="SimHei" charset="-122"/>
              <a:cs typeface="SimHei" charset="-122"/>
            </a:rPr>
            <a:t>毫秒</a:t>
          </a:r>
        </a:p>
      </dgm:t>
    </dgm:pt>
    <dgm:pt modelId="{9A06697F-1897-EC47-BC02-767E7273EF93}" type="parTrans" cxnId="{171A70DE-F99D-1A4D-91B7-8A4D50BE1F5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CB5E8914-8D77-4C4F-8EE6-FBB82FF94763}" type="sibTrans" cxnId="{171A70DE-F99D-1A4D-91B7-8A4D50BE1F59}">
      <dgm:prSet/>
      <dgm:spPr/>
      <dgm:t>
        <a:bodyPr/>
        <a:lstStyle/>
        <a:p>
          <a:endParaRPr lang="zh-CN" altLang="en-US" baseline="0">
            <a:latin typeface="arial" charset="0"/>
            <a:ea typeface="SimHei" charset="-122"/>
            <a:cs typeface="SimHei" charset="-122"/>
          </a:endParaRPr>
        </a:p>
      </dgm:t>
    </dgm:pt>
    <dgm:pt modelId="{6826B8C4-2689-2846-AADB-4CDF6D089D98}" type="pres">
      <dgm:prSet presAssocID="{DC3895E0-189B-E043-8C10-96CFB2C9F9B3}" presName="linear" presStyleCnt="0">
        <dgm:presLayoutVars>
          <dgm:animLvl val="lvl"/>
          <dgm:resizeHandles val="exact"/>
        </dgm:presLayoutVars>
      </dgm:prSet>
      <dgm:spPr/>
    </dgm:pt>
    <dgm:pt modelId="{678024B1-DC41-744A-B99D-F4C76F7BDDCB}" type="pres">
      <dgm:prSet presAssocID="{8F8000D7-15AA-D94D-840D-F08A0B80E0AE}" presName="parentText" presStyleLbl="node1" presStyleIdx="0" presStyleCnt="4" custLinFactNeighborX="6032" custLinFactNeighborY="-13565">
        <dgm:presLayoutVars>
          <dgm:chMax val="0"/>
          <dgm:bulletEnabled val="1"/>
        </dgm:presLayoutVars>
      </dgm:prSet>
      <dgm:spPr/>
    </dgm:pt>
    <dgm:pt modelId="{F6D353FF-0EC2-254D-97A6-59BA587AA369}" type="pres">
      <dgm:prSet presAssocID="{8F8000D7-15AA-D94D-840D-F08A0B80E0AE}" presName="childText" presStyleLbl="revTx" presStyleIdx="0" presStyleCnt="4">
        <dgm:presLayoutVars>
          <dgm:bulletEnabled val="1"/>
        </dgm:presLayoutVars>
      </dgm:prSet>
      <dgm:spPr/>
    </dgm:pt>
    <dgm:pt modelId="{D5FF4CA6-A05D-4049-A1FD-A088BC5B55B2}" type="pres">
      <dgm:prSet presAssocID="{B687C750-1095-5745-B18C-8DD3C65DA4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1B95E3-4B28-0049-A3ED-6C79508F01F2}" type="pres">
      <dgm:prSet presAssocID="{B687C750-1095-5745-B18C-8DD3C65DA45A}" presName="childText" presStyleLbl="revTx" presStyleIdx="1" presStyleCnt="4">
        <dgm:presLayoutVars>
          <dgm:bulletEnabled val="1"/>
        </dgm:presLayoutVars>
      </dgm:prSet>
      <dgm:spPr/>
    </dgm:pt>
    <dgm:pt modelId="{0BD31F00-1449-DD48-B5E8-E1516CF43B40}" type="pres">
      <dgm:prSet presAssocID="{29F2702C-2367-EB43-A5DF-CF2AD911919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EF802A-7B66-C540-9AA9-4783A81C8EAB}" type="pres">
      <dgm:prSet presAssocID="{29F2702C-2367-EB43-A5DF-CF2AD9119195}" presName="childText" presStyleLbl="revTx" presStyleIdx="2" presStyleCnt="4">
        <dgm:presLayoutVars>
          <dgm:bulletEnabled val="1"/>
        </dgm:presLayoutVars>
      </dgm:prSet>
      <dgm:spPr/>
    </dgm:pt>
    <dgm:pt modelId="{04B2BC9C-5F4D-3244-8D24-CFDDE00DDFEB}" type="pres">
      <dgm:prSet presAssocID="{8130C405-4800-4B43-A844-B12D5A37A5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240E5CE-6CFD-A64E-8A63-225031F3CB1A}" type="pres">
      <dgm:prSet presAssocID="{8130C405-4800-4B43-A844-B12D5A37A52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7D2C201-6B3F-CC42-9664-D249D92BD4E2}" type="presOf" srcId="{8130C405-4800-4B43-A844-B12D5A37A522}" destId="{04B2BC9C-5F4D-3244-8D24-CFDDE00DDFEB}" srcOrd="0" destOrd="0" presId="urn:microsoft.com/office/officeart/2005/8/layout/vList2"/>
    <dgm:cxn modelId="{059F0603-83A2-9048-B098-1FDE3C56597B}" type="presOf" srcId="{7DF81E19-A35F-8345-9BE7-529C0967BC05}" destId="{ADEF802A-7B66-C540-9AA9-4783A81C8EAB}" srcOrd="0" destOrd="0" presId="urn:microsoft.com/office/officeart/2005/8/layout/vList2"/>
    <dgm:cxn modelId="{BCA63D0C-CCE4-DE41-A277-E4ED29F41AAB}" srcId="{DC3895E0-189B-E043-8C10-96CFB2C9F9B3}" destId="{29F2702C-2367-EB43-A5DF-CF2AD9119195}" srcOrd="2" destOrd="0" parTransId="{729EE5D1-D85C-AC43-87EC-E3BD77041087}" sibTransId="{C478B24F-2D0F-4849-AAC6-5386B5331F03}"/>
    <dgm:cxn modelId="{5635F541-B994-274D-9643-4E7B5F6CFEA7}" srcId="{DC3895E0-189B-E043-8C10-96CFB2C9F9B3}" destId="{8F8000D7-15AA-D94D-840D-F08A0B80E0AE}" srcOrd="0" destOrd="0" parTransId="{A9C2E538-ABA0-BA4F-8E70-EE206A68B842}" sibTransId="{08AB5707-5331-5644-9540-AEC75CC932D4}"/>
    <dgm:cxn modelId="{C03B7655-6767-5248-B833-6A1E0379E8F9}" srcId="{B687C750-1095-5745-B18C-8DD3C65DA45A}" destId="{9CE11336-02D8-124D-8749-ECE159967251}" srcOrd="0" destOrd="0" parTransId="{889DF72C-8F8B-C54D-A810-098445815292}" sibTransId="{AA73433C-5DB8-5645-8AB8-D23F030A2490}"/>
    <dgm:cxn modelId="{ABFA6B80-19DA-3845-AA63-44B291FBAA90}" type="presOf" srcId="{F08BD3D2-0990-884C-9AA9-5D5D7B704980}" destId="{C240E5CE-6CFD-A64E-8A63-225031F3CB1A}" srcOrd="0" destOrd="0" presId="urn:microsoft.com/office/officeart/2005/8/layout/vList2"/>
    <dgm:cxn modelId="{FF761A88-BE0B-604C-A85C-56BC972F08AC}" srcId="{DC3895E0-189B-E043-8C10-96CFB2C9F9B3}" destId="{8130C405-4800-4B43-A844-B12D5A37A522}" srcOrd="3" destOrd="0" parTransId="{348D9546-2286-2F47-80F9-6FBFD5CCFF69}" sibTransId="{2D47996A-D896-DA43-9FD8-A42E1343F37C}"/>
    <dgm:cxn modelId="{6C93E688-F11A-1F4B-BA98-FCC424F9E12D}" type="presOf" srcId="{29F2702C-2367-EB43-A5DF-CF2AD9119195}" destId="{0BD31F00-1449-DD48-B5E8-E1516CF43B40}" srcOrd="0" destOrd="0" presId="urn:microsoft.com/office/officeart/2005/8/layout/vList2"/>
    <dgm:cxn modelId="{A8C55C8C-0F41-724C-AB18-7CB66E864644}" type="presOf" srcId="{8F8000D7-15AA-D94D-840D-F08A0B80E0AE}" destId="{678024B1-DC41-744A-B99D-F4C76F7BDDCB}" srcOrd="0" destOrd="0" presId="urn:microsoft.com/office/officeart/2005/8/layout/vList2"/>
    <dgm:cxn modelId="{04FEB694-19B8-724F-8EF2-57A738B1AEE4}" srcId="{8F8000D7-15AA-D94D-840D-F08A0B80E0AE}" destId="{E3E9B187-10FE-F947-8456-8E5437BE1A29}" srcOrd="0" destOrd="0" parTransId="{1CF68B4B-9A91-5147-BF8B-2C442FCF85B0}" sibTransId="{BA449A4D-3A30-3247-9CA4-5D6C7A99D0EE}"/>
    <dgm:cxn modelId="{8940E3AF-DFB5-3346-82C5-6AD2F828008C}" type="presOf" srcId="{DC3895E0-189B-E043-8C10-96CFB2C9F9B3}" destId="{6826B8C4-2689-2846-AADB-4CDF6D089D98}" srcOrd="0" destOrd="0" presId="urn:microsoft.com/office/officeart/2005/8/layout/vList2"/>
    <dgm:cxn modelId="{993684B2-6D1A-DB41-96E5-B5EF051912F3}" type="presOf" srcId="{9CE11336-02D8-124D-8749-ECE159967251}" destId="{6C1B95E3-4B28-0049-A3ED-6C79508F01F2}" srcOrd="0" destOrd="0" presId="urn:microsoft.com/office/officeart/2005/8/layout/vList2"/>
    <dgm:cxn modelId="{21ACC7B5-E6E5-D248-AA0E-53180D4AB391}" type="presOf" srcId="{B687C750-1095-5745-B18C-8DD3C65DA45A}" destId="{D5FF4CA6-A05D-4049-A1FD-A088BC5B55B2}" srcOrd="0" destOrd="0" presId="urn:microsoft.com/office/officeart/2005/8/layout/vList2"/>
    <dgm:cxn modelId="{02323BCF-DCF9-3A4C-9DB5-CD0F679A2AC5}" type="presOf" srcId="{E3E9B187-10FE-F947-8456-8E5437BE1A29}" destId="{F6D353FF-0EC2-254D-97A6-59BA587AA369}" srcOrd="0" destOrd="0" presId="urn:microsoft.com/office/officeart/2005/8/layout/vList2"/>
    <dgm:cxn modelId="{CEF648D9-24DF-D245-B781-25F192CFE391}" srcId="{29F2702C-2367-EB43-A5DF-CF2AD9119195}" destId="{7DF81E19-A35F-8345-9BE7-529C0967BC05}" srcOrd="0" destOrd="0" parTransId="{AD0970B4-428E-FF4E-B88B-E929FC32DD5D}" sibTransId="{17014A37-6FC5-1B4E-A459-D6418BA1F9D4}"/>
    <dgm:cxn modelId="{171A70DE-F99D-1A4D-91B7-8A4D50BE1F59}" srcId="{8130C405-4800-4B43-A844-B12D5A37A522}" destId="{F08BD3D2-0990-884C-9AA9-5D5D7B704980}" srcOrd="0" destOrd="0" parTransId="{9A06697F-1897-EC47-BC02-767E7273EF93}" sibTransId="{CB5E8914-8D77-4C4F-8EE6-FBB82FF94763}"/>
    <dgm:cxn modelId="{C5169AE9-475F-724F-90CE-C3059D9F2837}" srcId="{DC3895E0-189B-E043-8C10-96CFB2C9F9B3}" destId="{B687C750-1095-5745-B18C-8DD3C65DA45A}" srcOrd="1" destOrd="0" parTransId="{BE109137-5306-FC48-96F8-D3ED73673149}" sibTransId="{2BDC197D-3F2E-9149-8637-055CC768A013}"/>
    <dgm:cxn modelId="{9A96435F-FFA2-8842-928D-D7587C57D03A}" type="presParOf" srcId="{6826B8C4-2689-2846-AADB-4CDF6D089D98}" destId="{678024B1-DC41-744A-B99D-F4C76F7BDDCB}" srcOrd="0" destOrd="0" presId="urn:microsoft.com/office/officeart/2005/8/layout/vList2"/>
    <dgm:cxn modelId="{427C293C-9010-7646-AD63-16BC43483A12}" type="presParOf" srcId="{6826B8C4-2689-2846-AADB-4CDF6D089D98}" destId="{F6D353FF-0EC2-254D-97A6-59BA587AA369}" srcOrd="1" destOrd="0" presId="urn:microsoft.com/office/officeart/2005/8/layout/vList2"/>
    <dgm:cxn modelId="{547F7953-9349-DC49-85CA-9BD3E3DFDC17}" type="presParOf" srcId="{6826B8C4-2689-2846-AADB-4CDF6D089D98}" destId="{D5FF4CA6-A05D-4049-A1FD-A088BC5B55B2}" srcOrd="2" destOrd="0" presId="urn:microsoft.com/office/officeart/2005/8/layout/vList2"/>
    <dgm:cxn modelId="{5D8A858B-5D25-0441-B5A2-63A430F29A4B}" type="presParOf" srcId="{6826B8C4-2689-2846-AADB-4CDF6D089D98}" destId="{6C1B95E3-4B28-0049-A3ED-6C79508F01F2}" srcOrd="3" destOrd="0" presId="urn:microsoft.com/office/officeart/2005/8/layout/vList2"/>
    <dgm:cxn modelId="{B18062D7-6C8F-A445-AD89-8E469DCE90C0}" type="presParOf" srcId="{6826B8C4-2689-2846-AADB-4CDF6D089D98}" destId="{0BD31F00-1449-DD48-B5E8-E1516CF43B40}" srcOrd="4" destOrd="0" presId="urn:microsoft.com/office/officeart/2005/8/layout/vList2"/>
    <dgm:cxn modelId="{10CFA99E-460A-4F42-B472-3AA11A07191E}" type="presParOf" srcId="{6826B8C4-2689-2846-AADB-4CDF6D089D98}" destId="{ADEF802A-7B66-C540-9AA9-4783A81C8EAB}" srcOrd="5" destOrd="0" presId="urn:microsoft.com/office/officeart/2005/8/layout/vList2"/>
    <dgm:cxn modelId="{92A0DC11-4078-2945-893E-85EC4780AF86}" type="presParOf" srcId="{6826B8C4-2689-2846-AADB-4CDF6D089D98}" destId="{04B2BC9C-5F4D-3244-8D24-CFDDE00DDFEB}" srcOrd="6" destOrd="0" presId="urn:microsoft.com/office/officeart/2005/8/layout/vList2"/>
    <dgm:cxn modelId="{57B679F0-37FA-EE47-BB97-2547FE617B16}" type="presParOf" srcId="{6826B8C4-2689-2846-AADB-4CDF6D089D98}" destId="{C240E5CE-6CFD-A64E-8A63-225031F3CB1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C6310-4B59-4DF1-A6EF-3FAB33B71363}">
      <dsp:nvSpPr>
        <dsp:cNvPr id="0" name=""/>
        <dsp:cNvSpPr/>
      </dsp:nvSpPr>
      <dsp:spPr>
        <a:xfrm>
          <a:off x="375074" y="445932"/>
          <a:ext cx="4957510" cy="11056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提高处理机的利用率</a:t>
          </a:r>
          <a:endParaRPr lang="zh-CN" altLang="en-US" sz="2800" kern="1200" dirty="0"/>
        </a:p>
      </dsp:txBody>
      <dsp:txXfrm>
        <a:off x="1168276" y="445932"/>
        <a:ext cx="4164308" cy="1105601"/>
      </dsp:txXfrm>
    </dsp:sp>
    <dsp:sp modelId="{74593AA3-3F26-4770-A2BB-C4C8DF74F5F0}">
      <dsp:nvSpPr>
        <dsp:cNvPr id="0" name=""/>
        <dsp:cNvSpPr/>
      </dsp:nvSpPr>
      <dsp:spPr>
        <a:xfrm>
          <a:off x="375074" y="1551533"/>
          <a:ext cx="4957510" cy="110560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提高系统吞吐量</a:t>
          </a:r>
          <a:endParaRPr lang="zh-CN" altLang="en-US" sz="2800" kern="1200"/>
        </a:p>
      </dsp:txBody>
      <dsp:txXfrm>
        <a:off x="1168276" y="1551533"/>
        <a:ext cx="4164308" cy="1105601"/>
      </dsp:txXfrm>
    </dsp:sp>
    <dsp:sp modelId="{7A429F71-D713-4BA3-A126-1C9B980ABD99}">
      <dsp:nvSpPr>
        <dsp:cNvPr id="0" name=""/>
        <dsp:cNvSpPr/>
      </dsp:nvSpPr>
      <dsp:spPr>
        <a:xfrm>
          <a:off x="375074" y="2657135"/>
          <a:ext cx="4957510" cy="110560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尽量减少进程的响应时间</a:t>
          </a:r>
          <a:endParaRPr lang="zh-CN" altLang="en-US" sz="2800" kern="1200" dirty="0"/>
        </a:p>
      </dsp:txBody>
      <dsp:txXfrm>
        <a:off x="1168276" y="2657135"/>
        <a:ext cx="4164308" cy="1105601"/>
      </dsp:txXfrm>
    </dsp:sp>
    <dsp:sp modelId="{FCCCBA7D-202A-4A2D-BFD5-E536145565E0}">
      <dsp:nvSpPr>
        <dsp:cNvPr id="0" name=""/>
        <dsp:cNvSpPr/>
      </dsp:nvSpPr>
      <dsp:spPr>
        <a:xfrm>
          <a:off x="375074" y="3762736"/>
          <a:ext cx="4957510" cy="110560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防止进程长期得不到运行</a:t>
          </a:r>
          <a:endParaRPr lang="zh-CN" altLang="en-US" sz="2800" kern="1200"/>
        </a:p>
      </dsp:txBody>
      <dsp:txXfrm>
        <a:off x="1168276" y="3762736"/>
        <a:ext cx="4164308" cy="1105601"/>
      </dsp:txXfrm>
    </dsp:sp>
    <dsp:sp modelId="{F3A708CD-06BF-4C67-BB17-5F5A15D07D48}">
      <dsp:nvSpPr>
        <dsp:cNvPr id="0" name=""/>
        <dsp:cNvSpPr/>
      </dsp:nvSpPr>
      <dsp:spPr>
        <a:xfrm>
          <a:off x="0" y="0"/>
          <a:ext cx="1105048" cy="110504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baseline="0" dirty="0"/>
            <a:t>目标</a:t>
          </a:r>
          <a:endParaRPr lang="zh-CN" sz="3000" kern="1200" dirty="0"/>
        </a:p>
      </dsp:txBody>
      <dsp:txXfrm>
        <a:off x="161831" y="161831"/>
        <a:ext cx="781386" cy="781386"/>
      </dsp:txXfrm>
    </dsp:sp>
    <dsp:sp modelId="{ADEE27B3-BAFE-4635-BF53-52D5D931B70E}">
      <dsp:nvSpPr>
        <dsp:cNvPr id="0" name=""/>
        <dsp:cNvSpPr/>
      </dsp:nvSpPr>
      <dsp:spPr>
        <a:xfrm>
          <a:off x="6437634" y="445932"/>
          <a:ext cx="2300929" cy="1105601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/>
            <a:t>用户需要</a:t>
          </a:r>
          <a:endParaRPr lang="zh-CN" altLang="en-US" sz="2800" kern="1200"/>
        </a:p>
      </dsp:txBody>
      <dsp:txXfrm>
        <a:off x="6805782" y="445932"/>
        <a:ext cx="1932781" cy="1105601"/>
      </dsp:txXfrm>
    </dsp:sp>
    <dsp:sp modelId="{CA578078-5A30-4F88-BCAD-9B77F8D1644B}">
      <dsp:nvSpPr>
        <dsp:cNvPr id="0" name=""/>
        <dsp:cNvSpPr/>
      </dsp:nvSpPr>
      <dsp:spPr>
        <a:xfrm>
          <a:off x="6437634" y="1551533"/>
          <a:ext cx="2300929" cy="11056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9136" rIns="199136" bIns="199136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baseline="0" dirty="0"/>
            <a:t>系统需要</a:t>
          </a:r>
          <a:endParaRPr lang="zh-CN" altLang="en-US" sz="2800" kern="1200" dirty="0"/>
        </a:p>
      </dsp:txBody>
      <dsp:txXfrm>
        <a:off x="6805782" y="1551533"/>
        <a:ext cx="1932781" cy="1105601"/>
      </dsp:txXfrm>
    </dsp:sp>
    <dsp:sp modelId="{C37726C0-08E8-40FD-80DF-F362A3229C02}">
      <dsp:nvSpPr>
        <dsp:cNvPr id="0" name=""/>
        <dsp:cNvSpPr/>
      </dsp:nvSpPr>
      <dsp:spPr>
        <a:xfrm>
          <a:off x="5770977" y="10830"/>
          <a:ext cx="1105048" cy="110504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000" kern="1200" baseline="0" dirty="0"/>
            <a:t>原则</a:t>
          </a:r>
          <a:endParaRPr lang="zh-CN" sz="3000" kern="1200" dirty="0"/>
        </a:p>
      </dsp:txBody>
      <dsp:txXfrm>
        <a:off x="5932808" y="172661"/>
        <a:ext cx="781386" cy="781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AD41F-A557-47A8-9D68-FB249F1A1F44}">
      <dsp:nvSpPr>
        <dsp:cNvPr id="0" name=""/>
        <dsp:cNvSpPr/>
      </dsp:nvSpPr>
      <dsp:spPr>
        <a:xfrm>
          <a:off x="1080115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高级调度</a:t>
          </a:r>
        </a:p>
      </dsp:txBody>
      <dsp:txXfrm>
        <a:off x="1105147" y="27241"/>
        <a:ext cx="1659233" cy="804584"/>
      </dsp:txXfrm>
    </dsp:sp>
    <dsp:sp modelId="{0639A5E9-450F-4750-A13A-DF05B959619E}">
      <dsp:nvSpPr>
        <dsp:cNvPr id="0" name=""/>
        <dsp:cNvSpPr/>
      </dsp:nvSpPr>
      <dsp:spPr>
        <a:xfrm>
          <a:off x="1251044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D0E91-1B27-4783-A865-DB9591CA9C6D}">
      <dsp:nvSpPr>
        <dsp:cNvPr id="0" name=""/>
        <dsp:cNvSpPr/>
      </dsp:nvSpPr>
      <dsp:spPr>
        <a:xfrm>
          <a:off x="1421974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长程调度</a:t>
          </a:r>
        </a:p>
      </dsp:txBody>
      <dsp:txXfrm>
        <a:off x="1447006" y="1095552"/>
        <a:ext cx="1609882" cy="804584"/>
      </dsp:txXfrm>
    </dsp:sp>
    <dsp:sp modelId="{6E352292-35B3-4305-A68E-37A5C3B63042}">
      <dsp:nvSpPr>
        <dsp:cNvPr id="0" name=""/>
        <dsp:cNvSpPr/>
      </dsp:nvSpPr>
      <dsp:spPr>
        <a:xfrm>
          <a:off x="1251044" y="856857"/>
          <a:ext cx="170929" cy="170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297"/>
              </a:lnTo>
              <a:lnTo>
                <a:pt x="170929" y="170929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05C52-A5E8-48BA-9865-E29282D8E33B}">
      <dsp:nvSpPr>
        <dsp:cNvPr id="0" name=""/>
        <dsp:cNvSpPr/>
      </dsp:nvSpPr>
      <dsp:spPr>
        <a:xfrm>
          <a:off x="1421974" y="2138831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作业调度</a:t>
          </a:r>
        </a:p>
      </dsp:txBody>
      <dsp:txXfrm>
        <a:off x="1447006" y="2163863"/>
        <a:ext cx="1609882" cy="804584"/>
      </dsp:txXfrm>
    </dsp:sp>
    <dsp:sp modelId="{945D3FFF-0344-4EE2-B3E3-6F3D60E908B5}">
      <dsp:nvSpPr>
        <dsp:cNvPr id="0" name=""/>
        <dsp:cNvSpPr/>
      </dsp:nvSpPr>
      <dsp:spPr>
        <a:xfrm>
          <a:off x="1251044" y="856857"/>
          <a:ext cx="170929" cy="27776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77608"/>
              </a:lnTo>
              <a:lnTo>
                <a:pt x="170929" y="277760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C608AB-16E5-4828-B39E-7B896CA3EEF4}">
      <dsp:nvSpPr>
        <dsp:cNvPr id="0" name=""/>
        <dsp:cNvSpPr/>
      </dsp:nvSpPr>
      <dsp:spPr>
        <a:xfrm>
          <a:off x="1421974" y="3207142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接纳调度</a:t>
          </a:r>
        </a:p>
      </dsp:txBody>
      <dsp:txXfrm>
        <a:off x="1447006" y="3232174"/>
        <a:ext cx="1609882" cy="804584"/>
      </dsp:txXfrm>
    </dsp:sp>
    <dsp:sp modelId="{95BB03B9-84F6-4ED3-B30B-494CCF207122}">
      <dsp:nvSpPr>
        <dsp:cNvPr id="0" name=""/>
        <dsp:cNvSpPr/>
      </dsp:nvSpPr>
      <dsp:spPr>
        <a:xfrm>
          <a:off x="3216736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中级调度</a:t>
          </a:r>
        </a:p>
      </dsp:txBody>
      <dsp:txXfrm>
        <a:off x="3241768" y="27241"/>
        <a:ext cx="1659233" cy="804584"/>
      </dsp:txXfrm>
    </dsp:sp>
    <dsp:sp modelId="{0D02955F-91D5-48D7-A6B1-9856849F9301}">
      <dsp:nvSpPr>
        <dsp:cNvPr id="0" name=""/>
        <dsp:cNvSpPr/>
      </dsp:nvSpPr>
      <dsp:spPr>
        <a:xfrm>
          <a:off x="3387666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3F71DC-8C1D-49B7-9FCD-918E77641CA4}">
      <dsp:nvSpPr>
        <dsp:cNvPr id="0" name=""/>
        <dsp:cNvSpPr/>
      </dsp:nvSpPr>
      <dsp:spPr>
        <a:xfrm>
          <a:off x="3558596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中程调度</a:t>
          </a:r>
        </a:p>
      </dsp:txBody>
      <dsp:txXfrm>
        <a:off x="3583628" y="1095552"/>
        <a:ext cx="1609882" cy="804584"/>
      </dsp:txXfrm>
    </dsp:sp>
    <dsp:sp modelId="{EB0098D6-7787-4C3D-A69E-BDB481ABF7DD}">
      <dsp:nvSpPr>
        <dsp:cNvPr id="0" name=""/>
        <dsp:cNvSpPr/>
      </dsp:nvSpPr>
      <dsp:spPr>
        <a:xfrm>
          <a:off x="5353358" y="2209"/>
          <a:ext cx="1709297" cy="8546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低级调度</a:t>
          </a:r>
        </a:p>
      </dsp:txBody>
      <dsp:txXfrm>
        <a:off x="5378390" y="27241"/>
        <a:ext cx="1659233" cy="804584"/>
      </dsp:txXfrm>
    </dsp:sp>
    <dsp:sp modelId="{41A028EC-575C-4426-A819-18F68D84B805}">
      <dsp:nvSpPr>
        <dsp:cNvPr id="0" name=""/>
        <dsp:cNvSpPr/>
      </dsp:nvSpPr>
      <dsp:spPr>
        <a:xfrm>
          <a:off x="5524288" y="856857"/>
          <a:ext cx="170929" cy="6409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0986"/>
              </a:lnTo>
              <a:lnTo>
                <a:pt x="170929" y="64098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D2306A-E64E-467C-9DBF-A28F86696FD9}">
      <dsp:nvSpPr>
        <dsp:cNvPr id="0" name=""/>
        <dsp:cNvSpPr/>
      </dsp:nvSpPr>
      <dsp:spPr>
        <a:xfrm>
          <a:off x="5695218" y="1070520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短程调度</a:t>
          </a:r>
        </a:p>
      </dsp:txBody>
      <dsp:txXfrm>
        <a:off x="5720250" y="1095552"/>
        <a:ext cx="1609882" cy="804584"/>
      </dsp:txXfrm>
    </dsp:sp>
    <dsp:sp modelId="{1A9B81A1-4EC3-47E2-96CD-6CB7BFF9E56C}">
      <dsp:nvSpPr>
        <dsp:cNvPr id="0" name=""/>
        <dsp:cNvSpPr/>
      </dsp:nvSpPr>
      <dsp:spPr>
        <a:xfrm>
          <a:off x="5524288" y="856857"/>
          <a:ext cx="170929" cy="1709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9297"/>
              </a:lnTo>
              <a:lnTo>
                <a:pt x="170929" y="170929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1CB7E-767A-48BD-8A0E-99515CC3F51B}">
      <dsp:nvSpPr>
        <dsp:cNvPr id="0" name=""/>
        <dsp:cNvSpPr/>
      </dsp:nvSpPr>
      <dsp:spPr>
        <a:xfrm>
          <a:off x="5695218" y="2138831"/>
          <a:ext cx="1659946" cy="8546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进程调度</a:t>
          </a:r>
        </a:p>
      </dsp:txBody>
      <dsp:txXfrm>
        <a:off x="5720250" y="2163863"/>
        <a:ext cx="1609882" cy="804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064EC-2696-40BC-A169-BB676D131B9D}">
      <dsp:nvSpPr>
        <dsp:cNvPr id="0" name=""/>
        <dsp:cNvSpPr/>
      </dsp:nvSpPr>
      <dsp:spPr>
        <a:xfrm>
          <a:off x="1335932" y="1910"/>
          <a:ext cx="2428246" cy="782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面向用户的原则</a:t>
          </a:r>
        </a:p>
      </dsp:txBody>
      <dsp:txXfrm>
        <a:off x="1358838" y="24816"/>
        <a:ext cx="2382434" cy="736267"/>
      </dsp:txXfrm>
    </dsp:sp>
    <dsp:sp modelId="{67B39066-8D89-48D0-A8B1-217362325120}">
      <dsp:nvSpPr>
        <dsp:cNvPr id="0" name=""/>
        <dsp:cNvSpPr/>
      </dsp:nvSpPr>
      <dsp:spPr>
        <a:xfrm>
          <a:off x="1578757" y="783989"/>
          <a:ext cx="242824" cy="58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559"/>
              </a:lnTo>
              <a:lnTo>
                <a:pt x="242824" y="58655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51217-D5B5-43D3-AE09-E72D448780E8}">
      <dsp:nvSpPr>
        <dsp:cNvPr id="0" name=""/>
        <dsp:cNvSpPr/>
      </dsp:nvSpPr>
      <dsp:spPr>
        <a:xfrm>
          <a:off x="1821582" y="979509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周转时间</a:t>
          </a:r>
        </a:p>
      </dsp:txBody>
      <dsp:txXfrm>
        <a:off x="1844488" y="1002415"/>
        <a:ext cx="1537454" cy="736267"/>
      </dsp:txXfrm>
    </dsp:sp>
    <dsp:sp modelId="{6480A6B5-3C21-4AE8-8AAA-B3097D2146D2}">
      <dsp:nvSpPr>
        <dsp:cNvPr id="0" name=""/>
        <dsp:cNvSpPr/>
      </dsp:nvSpPr>
      <dsp:spPr>
        <a:xfrm>
          <a:off x="1578757" y="783989"/>
          <a:ext cx="242824" cy="1564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158"/>
              </a:lnTo>
              <a:lnTo>
                <a:pt x="242824" y="156415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0FD34-D9CC-4D94-9C17-AC7E4064F481}">
      <dsp:nvSpPr>
        <dsp:cNvPr id="0" name=""/>
        <dsp:cNvSpPr/>
      </dsp:nvSpPr>
      <dsp:spPr>
        <a:xfrm>
          <a:off x="1821582" y="1957108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响应时间</a:t>
          </a:r>
        </a:p>
      </dsp:txBody>
      <dsp:txXfrm>
        <a:off x="1844488" y="1980014"/>
        <a:ext cx="1537454" cy="736267"/>
      </dsp:txXfrm>
    </dsp:sp>
    <dsp:sp modelId="{E24FA2C4-9381-41EB-AEAF-089E63B6118D}">
      <dsp:nvSpPr>
        <dsp:cNvPr id="0" name=""/>
        <dsp:cNvSpPr/>
      </dsp:nvSpPr>
      <dsp:spPr>
        <a:xfrm>
          <a:off x="1578757" y="783989"/>
          <a:ext cx="242824" cy="254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1757"/>
              </a:lnTo>
              <a:lnTo>
                <a:pt x="242824" y="254175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660846-E2FF-4AF3-88C7-F16A7225EA1D}">
      <dsp:nvSpPr>
        <dsp:cNvPr id="0" name=""/>
        <dsp:cNvSpPr/>
      </dsp:nvSpPr>
      <dsp:spPr>
        <a:xfrm>
          <a:off x="1821582" y="2934707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截止时间</a:t>
          </a:r>
        </a:p>
      </dsp:txBody>
      <dsp:txXfrm>
        <a:off x="1844488" y="2957613"/>
        <a:ext cx="1537454" cy="736267"/>
      </dsp:txXfrm>
    </dsp:sp>
    <dsp:sp modelId="{781520C7-7A20-489C-A075-9395439E071C}">
      <dsp:nvSpPr>
        <dsp:cNvPr id="0" name=""/>
        <dsp:cNvSpPr/>
      </dsp:nvSpPr>
      <dsp:spPr>
        <a:xfrm>
          <a:off x="1578757" y="783989"/>
          <a:ext cx="242824" cy="3519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9356"/>
              </a:lnTo>
              <a:lnTo>
                <a:pt x="242824" y="35193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59744-5075-4EA2-B75A-D6048C54D2BB}">
      <dsp:nvSpPr>
        <dsp:cNvPr id="0" name=""/>
        <dsp:cNvSpPr/>
      </dsp:nvSpPr>
      <dsp:spPr>
        <a:xfrm>
          <a:off x="1821582" y="3912306"/>
          <a:ext cx="158326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优先级</a:t>
          </a:r>
        </a:p>
      </dsp:txBody>
      <dsp:txXfrm>
        <a:off x="1844488" y="3935212"/>
        <a:ext cx="1537454" cy="736267"/>
      </dsp:txXfrm>
    </dsp:sp>
    <dsp:sp modelId="{14BA4936-588C-4A9D-A02C-A629FBD66964}">
      <dsp:nvSpPr>
        <dsp:cNvPr id="0" name=""/>
        <dsp:cNvSpPr/>
      </dsp:nvSpPr>
      <dsp:spPr>
        <a:xfrm>
          <a:off x="4155219" y="1910"/>
          <a:ext cx="2428246" cy="7820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面向系统的原则</a:t>
          </a:r>
        </a:p>
      </dsp:txBody>
      <dsp:txXfrm>
        <a:off x="4178125" y="24816"/>
        <a:ext cx="2382434" cy="736267"/>
      </dsp:txXfrm>
    </dsp:sp>
    <dsp:sp modelId="{A4B4A897-56F4-4308-9870-F315F26B696A}">
      <dsp:nvSpPr>
        <dsp:cNvPr id="0" name=""/>
        <dsp:cNvSpPr/>
      </dsp:nvSpPr>
      <dsp:spPr>
        <a:xfrm>
          <a:off x="4398044" y="783989"/>
          <a:ext cx="242824" cy="58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6559"/>
              </a:lnTo>
              <a:lnTo>
                <a:pt x="242824" y="586559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7722B8-21A8-4276-88C9-6F446E891241}">
      <dsp:nvSpPr>
        <dsp:cNvPr id="0" name=""/>
        <dsp:cNvSpPr/>
      </dsp:nvSpPr>
      <dsp:spPr>
        <a:xfrm>
          <a:off x="4640868" y="979509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吞吐量</a:t>
          </a:r>
        </a:p>
      </dsp:txBody>
      <dsp:txXfrm>
        <a:off x="4663774" y="1002415"/>
        <a:ext cx="1205514" cy="736267"/>
      </dsp:txXfrm>
    </dsp:sp>
    <dsp:sp modelId="{0A95D0E1-2630-457F-A91A-DF024353EFF2}">
      <dsp:nvSpPr>
        <dsp:cNvPr id="0" name=""/>
        <dsp:cNvSpPr/>
      </dsp:nvSpPr>
      <dsp:spPr>
        <a:xfrm>
          <a:off x="4398044" y="783989"/>
          <a:ext cx="242824" cy="1564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158"/>
              </a:lnTo>
              <a:lnTo>
                <a:pt x="242824" y="1564158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9499F5-6F96-4B54-80CA-BC56EF77542B}">
      <dsp:nvSpPr>
        <dsp:cNvPr id="0" name=""/>
        <dsp:cNvSpPr/>
      </dsp:nvSpPr>
      <dsp:spPr>
        <a:xfrm>
          <a:off x="4640868" y="1957108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利用率</a:t>
          </a:r>
        </a:p>
      </dsp:txBody>
      <dsp:txXfrm>
        <a:off x="4663774" y="1980014"/>
        <a:ext cx="1205514" cy="736267"/>
      </dsp:txXfrm>
    </dsp:sp>
    <dsp:sp modelId="{EB622A6B-617A-4747-82A8-15610CA418DE}">
      <dsp:nvSpPr>
        <dsp:cNvPr id="0" name=""/>
        <dsp:cNvSpPr/>
      </dsp:nvSpPr>
      <dsp:spPr>
        <a:xfrm>
          <a:off x="4398044" y="783989"/>
          <a:ext cx="242824" cy="25417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1757"/>
              </a:lnTo>
              <a:lnTo>
                <a:pt x="242824" y="254175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431D4-9A1F-472C-A1D9-E4F0C178FC19}">
      <dsp:nvSpPr>
        <dsp:cNvPr id="0" name=""/>
        <dsp:cNvSpPr/>
      </dsp:nvSpPr>
      <dsp:spPr>
        <a:xfrm>
          <a:off x="4640868" y="2934707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公平性</a:t>
          </a:r>
        </a:p>
      </dsp:txBody>
      <dsp:txXfrm>
        <a:off x="4663774" y="2957613"/>
        <a:ext cx="1205514" cy="736267"/>
      </dsp:txXfrm>
    </dsp:sp>
    <dsp:sp modelId="{FB762ADD-D092-4444-848D-62EED21FC5B7}">
      <dsp:nvSpPr>
        <dsp:cNvPr id="0" name=""/>
        <dsp:cNvSpPr/>
      </dsp:nvSpPr>
      <dsp:spPr>
        <a:xfrm>
          <a:off x="4398044" y="783989"/>
          <a:ext cx="242824" cy="35193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19356"/>
              </a:lnTo>
              <a:lnTo>
                <a:pt x="242824" y="35193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997A7-7A7F-4720-A0D9-15017F559141}">
      <dsp:nvSpPr>
        <dsp:cNvPr id="0" name=""/>
        <dsp:cNvSpPr/>
      </dsp:nvSpPr>
      <dsp:spPr>
        <a:xfrm>
          <a:off x="4640868" y="3912306"/>
          <a:ext cx="1251326" cy="782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优先级</a:t>
          </a:r>
        </a:p>
      </dsp:txBody>
      <dsp:txXfrm>
        <a:off x="4663774" y="3935212"/>
        <a:ext cx="1205514" cy="736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FDE9F-8B0C-420D-8B4D-D16D6CCC632F}">
      <dsp:nvSpPr>
        <dsp:cNvPr id="0" name=""/>
        <dsp:cNvSpPr/>
      </dsp:nvSpPr>
      <dsp:spPr>
        <a:xfrm>
          <a:off x="0" y="243681"/>
          <a:ext cx="4038600" cy="40386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C08EF1-024A-4CE1-B5CD-7EF5BEA959A3}">
      <dsp:nvSpPr>
        <dsp:cNvPr id="0" name=""/>
        <dsp:cNvSpPr/>
      </dsp:nvSpPr>
      <dsp:spPr>
        <a:xfrm>
          <a:off x="383667" y="627348"/>
          <a:ext cx="1575054" cy="157505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baseline="0"/>
            <a:t>驻外等待调度时间</a:t>
          </a:r>
          <a:endParaRPr lang="zh-CN" sz="2500" kern="1200"/>
        </a:p>
      </dsp:txBody>
      <dsp:txXfrm>
        <a:off x="460555" y="704236"/>
        <a:ext cx="1421278" cy="1421278"/>
      </dsp:txXfrm>
    </dsp:sp>
    <dsp:sp modelId="{6C0E3EB5-4564-46D2-B3CB-91BA108D10C6}">
      <dsp:nvSpPr>
        <dsp:cNvPr id="0" name=""/>
        <dsp:cNvSpPr/>
      </dsp:nvSpPr>
      <dsp:spPr>
        <a:xfrm>
          <a:off x="2079879" y="627348"/>
          <a:ext cx="1575054" cy="157505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baseline="0" dirty="0"/>
            <a:t>驻内等待调度时间</a:t>
          </a:r>
          <a:endParaRPr lang="zh-CN" sz="2500" kern="1200" dirty="0"/>
        </a:p>
      </dsp:txBody>
      <dsp:txXfrm>
        <a:off x="2156767" y="704236"/>
        <a:ext cx="1421278" cy="1421278"/>
      </dsp:txXfrm>
    </dsp:sp>
    <dsp:sp modelId="{5CEEE0B9-88FD-45CE-B387-6C20D1E469E9}">
      <dsp:nvSpPr>
        <dsp:cNvPr id="0" name=""/>
        <dsp:cNvSpPr/>
      </dsp:nvSpPr>
      <dsp:spPr>
        <a:xfrm>
          <a:off x="383667" y="2323560"/>
          <a:ext cx="1575054" cy="157505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baseline="0"/>
            <a:t>执行时间</a:t>
          </a:r>
          <a:endParaRPr lang="zh-CN" sz="2500" kern="1200"/>
        </a:p>
      </dsp:txBody>
      <dsp:txXfrm>
        <a:off x="460555" y="2400448"/>
        <a:ext cx="1421278" cy="1421278"/>
      </dsp:txXfrm>
    </dsp:sp>
    <dsp:sp modelId="{543A64F6-085A-4B2E-8606-F04D26DC420E}">
      <dsp:nvSpPr>
        <dsp:cNvPr id="0" name=""/>
        <dsp:cNvSpPr/>
      </dsp:nvSpPr>
      <dsp:spPr>
        <a:xfrm>
          <a:off x="2079879" y="2323560"/>
          <a:ext cx="1575054" cy="157505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kern="1200" baseline="0"/>
            <a:t>阻塞时间</a:t>
          </a:r>
          <a:endParaRPr lang="zh-CN" sz="2500" kern="1200"/>
        </a:p>
      </dsp:txBody>
      <dsp:txXfrm>
        <a:off x="2156767" y="2400448"/>
        <a:ext cx="1421278" cy="14212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72AF3-E9C7-46D4-B7D7-24B847BA18F5}">
      <dsp:nvSpPr>
        <dsp:cNvPr id="0" name=""/>
        <dsp:cNvSpPr/>
      </dsp:nvSpPr>
      <dsp:spPr>
        <a:xfrm>
          <a:off x="6654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baseline="0"/>
            <a:t>输入传送时间</a:t>
          </a:r>
          <a:endParaRPr lang="zh-CN" sz="2700" kern="1200"/>
        </a:p>
      </dsp:txBody>
      <dsp:txXfrm>
        <a:off x="41604" y="751169"/>
        <a:ext cx="1918910" cy="1123386"/>
      </dsp:txXfrm>
    </dsp:sp>
    <dsp:sp modelId="{54AA5262-0F80-428B-81F1-3BC4F6175878}">
      <dsp:nvSpPr>
        <dsp:cNvPr id="0" name=""/>
        <dsp:cNvSpPr/>
      </dsp:nvSpPr>
      <dsp:spPr>
        <a:xfrm>
          <a:off x="2194345" y="1066250"/>
          <a:ext cx="421627" cy="493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2194345" y="1164895"/>
        <a:ext cx="295139" cy="295934"/>
      </dsp:txXfrm>
    </dsp:sp>
    <dsp:sp modelId="{FCE8DDD3-A5BD-4EDB-8099-F7436D91B0A7}">
      <dsp:nvSpPr>
        <dsp:cNvPr id="0" name=""/>
        <dsp:cNvSpPr/>
      </dsp:nvSpPr>
      <dsp:spPr>
        <a:xfrm>
          <a:off x="2790988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baseline="0"/>
            <a:t>处理时间</a:t>
          </a:r>
          <a:endParaRPr lang="zh-CN" sz="2700" kern="1200"/>
        </a:p>
      </dsp:txBody>
      <dsp:txXfrm>
        <a:off x="2825938" y="751169"/>
        <a:ext cx="1918910" cy="1123386"/>
      </dsp:txXfrm>
    </dsp:sp>
    <dsp:sp modelId="{79DE49AE-1A52-4550-9EE7-AF511A160079}">
      <dsp:nvSpPr>
        <dsp:cNvPr id="0" name=""/>
        <dsp:cNvSpPr/>
      </dsp:nvSpPr>
      <dsp:spPr>
        <a:xfrm>
          <a:off x="4978679" y="1066250"/>
          <a:ext cx="421627" cy="49322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/>
        </a:p>
      </dsp:txBody>
      <dsp:txXfrm>
        <a:off x="4978679" y="1164895"/>
        <a:ext cx="295139" cy="295934"/>
      </dsp:txXfrm>
    </dsp:sp>
    <dsp:sp modelId="{20D9A0FC-5ECB-4487-8618-9825C2397E17}">
      <dsp:nvSpPr>
        <dsp:cNvPr id="0" name=""/>
        <dsp:cNvSpPr/>
      </dsp:nvSpPr>
      <dsp:spPr>
        <a:xfrm>
          <a:off x="5575322" y="716219"/>
          <a:ext cx="1988810" cy="11932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700" kern="1200" baseline="0"/>
            <a:t>响应传送时间</a:t>
          </a:r>
          <a:endParaRPr lang="zh-CN" sz="2700" kern="1200"/>
        </a:p>
      </dsp:txBody>
      <dsp:txXfrm>
        <a:off x="5610272" y="751169"/>
        <a:ext cx="1918910" cy="11233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C2B26-8B22-4D8E-BC88-7278125C4AFC}">
      <dsp:nvSpPr>
        <dsp:cNvPr id="0" name=""/>
        <dsp:cNvSpPr/>
      </dsp:nvSpPr>
      <dsp:spPr>
        <a:xfrm rot="16200000">
          <a:off x="-1095771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先来先服务</a:t>
          </a:r>
        </a:p>
      </dsp:txBody>
      <dsp:txXfrm rot="5400000">
        <a:off x="2977" y="582374"/>
        <a:ext cx="714375" cy="1747124"/>
      </dsp:txXfrm>
    </dsp:sp>
    <dsp:sp modelId="{64CCEE1B-E94C-44A7-9EBE-161F3A73386A}">
      <dsp:nvSpPr>
        <dsp:cNvPr id="0" name=""/>
        <dsp:cNvSpPr/>
      </dsp:nvSpPr>
      <dsp:spPr>
        <a:xfrm rot="16200000">
          <a:off x="-327818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短作业优先</a:t>
          </a:r>
        </a:p>
      </dsp:txBody>
      <dsp:txXfrm rot="5400000">
        <a:off x="770930" y="582374"/>
        <a:ext cx="714375" cy="1747124"/>
      </dsp:txXfrm>
    </dsp:sp>
    <dsp:sp modelId="{427E001C-D0ED-4687-81E5-189C3F3C492B}">
      <dsp:nvSpPr>
        <dsp:cNvPr id="0" name=""/>
        <dsp:cNvSpPr/>
      </dsp:nvSpPr>
      <dsp:spPr>
        <a:xfrm rot="16200000">
          <a:off x="440134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时间片轮转</a:t>
          </a:r>
        </a:p>
      </dsp:txBody>
      <dsp:txXfrm rot="5400000">
        <a:off x="1538882" y="582374"/>
        <a:ext cx="714375" cy="1747124"/>
      </dsp:txXfrm>
    </dsp:sp>
    <dsp:sp modelId="{7B6ED88A-E8B5-41D4-9F22-156ACAEEA5AA}">
      <dsp:nvSpPr>
        <dsp:cNvPr id="0" name=""/>
        <dsp:cNvSpPr/>
      </dsp:nvSpPr>
      <dsp:spPr>
        <a:xfrm rot="16200000">
          <a:off x="1208087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基于优先级</a:t>
          </a:r>
        </a:p>
      </dsp:txBody>
      <dsp:txXfrm rot="5400000">
        <a:off x="2306835" y="582374"/>
        <a:ext cx="714375" cy="1747124"/>
      </dsp:txXfrm>
    </dsp:sp>
    <dsp:sp modelId="{73F74069-C648-448B-A622-3C1CF4DD06F5}">
      <dsp:nvSpPr>
        <dsp:cNvPr id="0" name=""/>
        <dsp:cNvSpPr/>
      </dsp:nvSpPr>
      <dsp:spPr>
        <a:xfrm rot="16200000">
          <a:off x="1976040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剩余时间最短优先</a:t>
          </a:r>
        </a:p>
      </dsp:txBody>
      <dsp:txXfrm rot="5400000">
        <a:off x="3074788" y="582374"/>
        <a:ext cx="714375" cy="1747124"/>
      </dsp:txXfrm>
    </dsp:sp>
    <dsp:sp modelId="{3973C35D-0941-4331-862A-D2C0C09CA697}">
      <dsp:nvSpPr>
        <dsp:cNvPr id="0" name=""/>
        <dsp:cNvSpPr/>
      </dsp:nvSpPr>
      <dsp:spPr>
        <a:xfrm rot="16200000">
          <a:off x="2743993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响应比高者优先</a:t>
          </a:r>
        </a:p>
      </dsp:txBody>
      <dsp:txXfrm rot="5400000">
        <a:off x="3842741" y="582374"/>
        <a:ext cx="714375" cy="1747124"/>
      </dsp:txXfrm>
    </dsp:sp>
    <dsp:sp modelId="{7587CB3A-8934-48F6-B6F9-49C693F735D4}">
      <dsp:nvSpPr>
        <dsp:cNvPr id="0" name=""/>
        <dsp:cNvSpPr/>
      </dsp:nvSpPr>
      <dsp:spPr>
        <a:xfrm rot="16200000">
          <a:off x="3511946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多级反馈</a:t>
          </a:r>
        </a:p>
      </dsp:txBody>
      <dsp:txXfrm rot="5400000">
        <a:off x="4610694" y="582374"/>
        <a:ext cx="714375" cy="1747124"/>
      </dsp:txXfrm>
    </dsp:sp>
    <dsp:sp modelId="{05A84702-690B-41D2-BE02-41794D4DA760}">
      <dsp:nvSpPr>
        <dsp:cNvPr id="0" name=""/>
        <dsp:cNvSpPr/>
      </dsp:nvSpPr>
      <dsp:spPr>
        <a:xfrm rot="16200000">
          <a:off x="4279899" y="1098748"/>
          <a:ext cx="2911872" cy="714375"/>
        </a:xfrm>
        <a:prstGeom prst="flowChartManualOperati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……</a:t>
          </a:r>
          <a:endParaRPr lang="zh-CN" altLang="en-US" sz="2000" kern="1200" dirty="0"/>
        </a:p>
      </dsp:txBody>
      <dsp:txXfrm rot="5400000">
        <a:off x="5378647" y="582374"/>
        <a:ext cx="714375" cy="17471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024B1-DC41-744A-B99D-F4C76F7BDDCB}">
      <dsp:nvSpPr>
        <dsp:cNvPr id="0" name=""/>
        <dsp:cNvSpPr/>
      </dsp:nvSpPr>
      <dsp:spPr>
        <a:xfrm>
          <a:off x="0" y="0"/>
          <a:ext cx="6606107" cy="67918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 dirty="0">
              <a:latin typeface="arial" charset="0"/>
              <a:ea typeface="SimHei" charset="-122"/>
              <a:cs typeface="SimHei" charset="-122"/>
            </a:rPr>
            <a:t>基于时间片轮转调度</a:t>
          </a:r>
          <a:r>
            <a:rPr lang="en-US" altLang="zh-CN" sz="2700" kern="1200" baseline="0" dirty="0">
              <a:latin typeface="arial" charset="0"/>
              <a:ea typeface="SimHei" charset="-122"/>
              <a:cs typeface="SimHei" charset="-122"/>
            </a:rPr>
            <a:t>	</a:t>
          </a:r>
          <a:r>
            <a:rPr lang="zh-CN" altLang="en-US" sz="2700" kern="1200" baseline="0" dirty="0">
              <a:latin typeface="arial" charset="0"/>
              <a:ea typeface="SimHei" charset="-122"/>
              <a:cs typeface="SimHei" charset="-122"/>
            </a:rPr>
            <a:t>    </a:t>
          </a:r>
        </a:p>
      </dsp:txBody>
      <dsp:txXfrm>
        <a:off x="33155" y="33155"/>
        <a:ext cx="6539797" cy="612874"/>
      </dsp:txXfrm>
    </dsp:sp>
    <dsp:sp modelId="{F6D353FF-0EC2-254D-97A6-59BA587AA369}">
      <dsp:nvSpPr>
        <dsp:cNvPr id="0" name=""/>
        <dsp:cNvSpPr/>
      </dsp:nvSpPr>
      <dsp:spPr>
        <a:xfrm>
          <a:off x="0" y="699081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数秒</a:t>
          </a:r>
          <a:endParaRPr lang="zh-CN" altLang="en-US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699081"/>
        <a:ext cx="6606107" cy="447120"/>
      </dsp:txXfrm>
    </dsp:sp>
    <dsp:sp modelId="{D5FF4CA6-A05D-4049-A1FD-A088BC5B55B2}">
      <dsp:nvSpPr>
        <dsp:cNvPr id="0" name=""/>
        <dsp:cNvSpPr/>
      </dsp:nvSpPr>
      <dsp:spPr>
        <a:xfrm>
          <a:off x="0" y="1146201"/>
          <a:ext cx="6606107" cy="67918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基于优先级的非抢占调度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1179356"/>
        <a:ext cx="6539797" cy="612874"/>
      </dsp:txXfrm>
    </dsp:sp>
    <dsp:sp modelId="{6C1B95E3-4B28-0049-A3ED-6C79508F01F2}">
      <dsp:nvSpPr>
        <dsp:cNvPr id="0" name=""/>
        <dsp:cNvSpPr/>
      </dsp:nvSpPr>
      <dsp:spPr>
        <a:xfrm>
          <a:off x="0" y="1825386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数百毫秒</a:t>
          </a:r>
          <a:r>
            <a:rPr lang="en-US" altLang="zh-CN" sz="2100" kern="1200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秒</a:t>
          </a:r>
          <a:endParaRPr lang="zh-CN" altLang="en-US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1825386"/>
        <a:ext cx="6606107" cy="447120"/>
      </dsp:txXfrm>
    </dsp:sp>
    <dsp:sp modelId="{0BD31F00-1449-DD48-B5E8-E1516CF43B40}">
      <dsp:nvSpPr>
        <dsp:cNvPr id="0" name=""/>
        <dsp:cNvSpPr/>
      </dsp:nvSpPr>
      <dsp:spPr>
        <a:xfrm>
          <a:off x="0" y="2272506"/>
          <a:ext cx="6606107" cy="67918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基于抢占点的抢占调度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2305661"/>
        <a:ext cx="6539797" cy="612874"/>
      </dsp:txXfrm>
    </dsp:sp>
    <dsp:sp modelId="{ADEF802A-7B66-C540-9AA9-4783A81C8EAB}">
      <dsp:nvSpPr>
        <dsp:cNvPr id="0" name=""/>
        <dsp:cNvSpPr/>
      </dsp:nvSpPr>
      <dsp:spPr>
        <a:xfrm>
          <a:off x="0" y="2951690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数毫秒</a:t>
          </a:r>
          <a:r>
            <a:rPr lang="en-US" altLang="zh-CN" sz="2100" kern="1200" baseline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>
              <a:latin typeface="arial" charset="0"/>
              <a:ea typeface="SimHei" charset="-122"/>
              <a:cs typeface="SimHei" charset="-122"/>
            </a:rPr>
            <a:t>数十毫秒</a:t>
          </a:r>
          <a:endParaRPr lang="en-US" altLang="zh-CN" sz="21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0" y="2951690"/>
        <a:ext cx="6606107" cy="447120"/>
      </dsp:txXfrm>
    </dsp:sp>
    <dsp:sp modelId="{04B2BC9C-5F4D-3244-8D24-CFDDE00DDFEB}">
      <dsp:nvSpPr>
        <dsp:cNvPr id="0" name=""/>
        <dsp:cNvSpPr/>
      </dsp:nvSpPr>
      <dsp:spPr>
        <a:xfrm>
          <a:off x="0" y="3398811"/>
          <a:ext cx="6606107" cy="67918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baseline="0">
              <a:latin typeface="arial" charset="0"/>
              <a:ea typeface="SimHei" charset="-122"/>
              <a:cs typeface="SimHei" charset="-122"/>
            </a:rPr>
            <a:t>立即抢占调度</a:t>
          </a:r>
          <a:endParaRPr lang="en-US" altLang="zh-CN" sz="2700" kern="1200" baseline="0" dirty="0">
            <a:latin typeface="arial" charset="0"/>
            <a:ea typeface="SimHei" charset="-122"/>
            <a:cs typeface="SimHei" charset="-122"/>
          </a:endParaRPr>
        </a:p>
      </dsp:txBody>
      <dsp:txXfrm>
        <a:off x="33155" y="3431966"/>
        <a:ext cx="6539797" cy="612874"/>
      </dsp:txXfrm>
    </dsp:sp>
    <dsp:sp modelId="{C240E5CE-6CFD-A64E-8A63-225031F3CB1A}">
      <dsp:nvSpPr>
        <dsp:cNvPr id="0" name=""/>
        <dsp:cNvSpPr/>
      </dsp:nvSpPr>
      <dsp:spPr>
        <a:xfrm>
          <a:off x="0" y="4077995"/>
          <a:ext cx="660610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4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100" kern="1200" baseline="0" dirty="0">
              <a:latin typeface="arial" charset="0"/>
              <a:ea typeface="SimHei" charset="-122"/>
              <a:cs typeface="SimHei" charset="-122"/>
            </a:rPr>
            <a:t>微秒</a:t>
          </a:r>
          <a:r>
            <a:rPr lang="en-US" altLang="zh-CN" sz="2100" kern="1200" baseline="0" dirty="0">
              <a:latin typeface="arial" charset="0"/>
              <a:ea typeface="SimHei" charset="-122"/>
              <a:cs typeface="SimHei" charset="-122"/>
            </a:rPr>
            <a:t>~</a:t>
          </a:r>
          <a:r>
            <a:rPr lang="zh-CN" altLang="en-US" sz="2100" kern="1200" baseline="0" dirty="0">
              <a:latin typeface="arial" charset="0"/>
              <a:ea typeface="SimHei" charset="-122"/>
              <a:cs typeface="SimHei" charset="-122"/>
            </a:rPr>
            <a:t>毫秒</a:t>
          </a:r>
        </a:p>
      </dsp:txBody>
      <dsp:txXfrm>
        <a:off x="0" y="4077995"/>
        <a:ext cx="6606107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C0D16-2F6A-4327-A639-C1806F9F2742}" type="datetimeFigureOut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970FC-E299-456B-9B7A-CDEDEACB6F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589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CB2C02-48A6-4783-ACA6-300982C420E0}" type="slidenum">
              <a:rPr lang="zh-CN" altLang="en-US"/>
              <a:pPr/>
              <a:t>8</a:t>
            </a:fld>
            <a:endParaRPr lang="en-US" altLang="zh-CN"/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可抢先，不可抢先，完全可抢先</a:t>
            </a:r>
          </a:p>
          <a:p>
            <a:r>
              <a:rPr lang="zh-CN" altLang="en-US" dirty="0"/>
              <a:t>可抢先：是指当前进程在其时间片未用完时就可被更高优先级的进程抢用</a:t>
            </a:r>
            <a:r>
              <a:rPr lang="en-US" altLang="zh-CN" dirty="0"/>
              <a:t>CPU</a:t>
            </a:r>
            <a:r>
              <a:rPr lang="zh-CN" altLang="en-US" dirty="0"/>
              <a:t>。而自己进入就绪态。不可抢夺是指除非自愿或者时间片到，当前进程不可以被其它进程抢占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924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适合</a:t>
            </a:r>
            <a:r>
              <a:rPr lang="en-US" altLang="zh-CN" dirty="0"/>
              <a:t>CPU</a:t>
            </a:r>
            <a:r>
              <a:rPr lang="zh-CN" altLang="en-US" dirty="0"/>
              <a:t>繁忙型进程，不适合</a:t>
            </a:r>
            <a:r>
              <a:rPr lang="en-US" altLang="zh-CN" dirty="0"/>
              <a:t>I/O</a:t>
            </a:r>
            <a:r>
              <a:rPr lang="zh-CN" altLang="en-US" dirty="0"/>
              <a:t>繁忙型进程</a:t>
            </a:r>
            <a:r>
              <a:rPr kumimoji="1" lang="zh-CN" altLang="en-US" dirty="0"/>
              <a:t>：是指对系统而言，如果</a:t>
            </a:r>
            <a:r>
              <a:rPr kumimoji="1" lang="en-US" altLang="zh-CN" dirty="0"/>
              <a:t>I/O</a:t>
            </a:r>
            <a:r>
              <a:rPr kumimoji="1" lang="zh-CN" altLang="en-US" dirty="0"/>
              <a:t>繁忙，则效率极低，都在等待。并不是对应用自己“有利”或“不利”。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38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执行过程</a:t>
            </a:r>
          </a:p>
          <a:p>
            <a:pPr lvl="1"/>
            <a:r>
              <a:rPr lang="zh-CN" altLang="en-US" dirty="0"/>
              <a:t>将系统中所有的就绪进程按照</a:t>
            </a:r>
            <a:r>
              <a:rPr lang="en-US" altLang="zh-CN" dirty="0"/>
              <a:t>FCFS</a:t>
            </a:r>
            <a:r>
              <a:rPr lang="zh-CN" altLang="en-US" dirty="0"/>
              <a:t>原则，排成一个队列。</a:t>
            </a:r>
          </a:p>
          <a:p>
            <a:pPr lvl="1"/>
            <a:r>
              <a:rPr lang="zh-CN" altLang="en-US" dirty="0"/>
              <a:t>每次调度时将</a:t>
            </a:r>
            <a:r>
              <a:rPr lang="en-US" altLang="zh-CN" dirty="0"/>
              <a:t>CPU</a:t>
            </a:r>
            <a:r>
              <a:rPr lang="zh-CN" altLang="en-US" dirty="0"/>
              <a:t>分派给队首进程，让其执行一个时间片。时间片的长度从几</a:t>
            </a:r>
            <a:r>
              <a:rPr lang="en-US" altLang="zh-CN" dirty="0" err="1"/>
              <a:t>ms</a:t>
            </a:r>
            <a:r>
              <a:rPr lang="en-US" altLang="zh-CN" dirty="0"/>
              <a:t>~</a:t>
            </a:r>
            <a:r>
              <a:rPr lang="zh-CN" altLang="en-US" dirty="0"/>
              <a:t>几百</a:t>
            </a:r>
            <a:r>
              <a:rPr lang="en-US" altLang="zh-CN" dirty="0" err="1"/>
              <a:t>ms</a:t>
            </a:r>
            <a:r>
              <a:rPr lang="en-US" altLang="zh-CN" dirty="0"/>
              <a:t>。</a:t>
            </a:r>
          </a:p>
          <a:p>
            <a:pPr lvl="1"/>
            <a:r>
              <a:rPr lang="zh-CN" altLang="en-US" dirty="0"/>
              <a:t>在一个时间片结束时，发生时钟中断。</a:t>
            </a:r>
          </a:p>
          <a:p>
            <a:pPr lvl="1"/>
            <a:r>
              <a:rPr lang="zh-CN" altLang="en-US" dirty="0"/>
              <a:t>调度程序据此暂停当前进程的执行，将其送到就绪队列的末尾，并通过上下文切换执行当前的队首进程。</a:t>
            </a:r>
          </a:p>
          <a:p>
            <a:pPr lvl="1"/>
            <a:r>
              <a:rPr lang="zh-CN" altLang="en-US" dirty="0"/>
              <a:t>进程可以未使用完一个时间片，就出让</a:t>
            </a:r>
            <a:r>
              <a:rPr lang="en-US" altLang="zh-CN" dirty="0"/>
              <a:t>CPU（</a:t>
            </a:r>
            <a:r>
              <a:rPr lang="zh-CN" altLang="en-US" dirty="0"/>
              <a:t>如阻塞）。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10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747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因为处理时钟中断、执行调度都需要处理器开销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88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28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相同。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614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在实时系统中，通常都有着多个实时任务。若处理机的处理能力不够强，则有可能因处理机忙不过来而使某些实时任务不能得到及时处理， 从而导致发生难以预料的后果。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57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优先级与时间配额成正比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0970FC-E299-456B-9B7A-CDEDEACB6FD4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6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7815-1F45-9344-BE56-63D3BD7FC86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85800" y="3600450"/>
            <a:ext cx="77724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11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CD975-FAAC-BD4F-80C4-6C114977C78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621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3C12F-C6D1-554D-B8E3-9A8FCED69C64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2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22491-FFDB-904F-88A2-2874E367BFC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96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95288" y="1196975"/>
            <a:ext cx="4171950" cy="48958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19638" y="1196975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19638" y="3721100"/>
            <a:ext cx="4173537" cy="2371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01540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532812" cy="5492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95288" y="1196975"/>
            <a:ext cx="8497887" cy="48958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0889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02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81897-F223-7A49-B415-30FAE47F2B41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8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87E3-C514-9640-B5E8-432CA55F20A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21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9C070-A472-B54D-BD10-66770D5C32D4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98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3B92-B78E-6245-8C5B-DE2F685F7B7B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700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A61A5-CD83-A349-9618-C5E41EE4AEE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10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81DAE-EE02-A943-A048-5306B8F3955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Rectangle 6"/>
          <p:cNvSpPr/>
          <p:nvPr userDrawn="1"/>
        </p:nvSpPr>
        <p:spPr>
          <a:xfrm>
            <a:off x="0" y="0"/>
            <a:ext cx="9144000" cy="18015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1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A6BF7-756D-224A-9FEF-B08341F6799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24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114467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>
              <a:latin typeface="Arial Unicode MS" pitchFamily="34" charset="-122"/>
              <a:ea typeface="华文细黑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6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51127"/>
            <a:ext cx="8229600" cy="487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7CD8224F-6865-9641-866C-4651609CB78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Arial Unicode MS" pitchFamily="34" charset="-122"/>
                <a:ea typeface="华文细黑" pitchFamily="2" charset="-122"/>
              </a:defRPr>
            </a:lvl1pPr>
          </a:lstStyle>
          <a:p>
            <a:fld id="{B09550E6-D85C-43A8-841D-66A200A3DB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10" r:id="rId8"/>
    <p:sldLayoutId id="2147483803" r:id="rId9"/>
    <p:sldLayoutId id="2147483804" r:id="rId10"/>
    <p:sldLayoutId id="2147483805" r:id="rId11"/>
    <p:sldLayoutId id="2147483806" r:id="rId12"/>
    <p:sldLayoutId id="2147483808" r:id="rId13"/>
    <p:sldLayoutId id="2147483809" r:id="rId14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 cap="none" spc="150" baseline="0">
          <a:ln w="11430"/>
          <a:solidFill>
            <a:srgbClr val="F8F8F8"/>
          </a:solidFill>
          <a:effectLst>
            <a:outerShdw blurRad="25400" algn="tl" rotWithShape="0">
              <a:srgbClr val="000000">
                <a:alpha val="43000"/>
              </a:srgbClr>
            </a:outerShdw>
          </a:effectLst>
          <a:latin typeface="Arial Unicode MS" pitchFamily="34" charset="-122"/>
          <a:ea typeface="华文细黑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1pPr>
      <a:lvl2pPr marL="742950" indent="-28575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Arial Unicode MS" pitchFamily="34" charset="-122"/>
          <a:ea typeface="华文细黑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(1)_scheduler" TargetMode="External"/><Relationship Id="rId2" Type="http://schemas.openxmlformats.org/officeDocument/2006/relationships/hyperlink" Target="http://en.wikipedia.org/wiki/Scheduling_algorith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Multiprocessor_scheduling" TargetMode="External"/><Relationship Id="rId4" Type="http://schemas.openxmlformats.org/officeDocument/2006/relationships/hyperlink" Target="http://en.wikipedia.org/wiki/Completely_Fair_Scheduler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、处理机调度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/>
              <a:t>薛瑞尼</a:t>
            </a:r>
            <a:endParaRPr lang="en-US" altLang="zh-CN"/>
          </a:p>
          <a:p>
            <a:r>
              <a:rPr lang="zh-CN" altLang="en-US"/>
              <a:t>计算机科学与工程学院</a:t>
            </a:r>
            <a:endParaRPr lang="en-US" altLang="zh-CN"/>
          </a:p>
          <a:p>
            <a:fld id="{26613CD9-3038-4053-9390-9BCACA35089B}" type="datetime1">
              <a:rPr lang="zh-CN" altLang="en-US" smtClean="0"/>
              <a:pPr/>
              <a:t>2019/9/18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873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单处理机调度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2FF-A43B-0447-A926-6E83929C2AC1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78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调度的队列模型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仅有进程调度的队列模型</a:t>
            </a:r>
          </a:p>
        </p:txBody>
      </p:sp>
      <p:sp>
        <p:nvSpPr>
          <p:cNvPr id="44" name="Line 6"/>
          <p:cNvSpPr>
            <a:spLocks noChangeShapeType="1"/>
          </p:cNvSpPr>
          <p:nvPr/>
        </p:nvSpPr>
        <p:spPr bwMode="auto">
          <a:xfrm>
            <a:off x="2271713" y="3242864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" name="Line 7"/>
          <p:cNvSpPr>
            <a:spLocks noChangeShapeType="1"/>
          </p:cNvSpPr>
          <p:nvPr/>
        </p:nvSpPr>
        <p:spPr bwMode="auto">
          <a:xfrm>
            <a:off x="51514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Line 8"/>
          <p:cNvSpPr>
            <a:spLocks noChangeShapeType="1"/>
          </p:cNvSpPr>
          <p:nvPr/>
        </p:nvSpPr>
        <p:spPr bwMode="auto">
          <a:xfrm flipH="1">
            <a:off x="2271713" y="374610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>
            <a:off x="47196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10"/>
          <p:cNvSpPr>
            <a:spLocks noChangeShapeType="1"/>
          </p:cNvSpPr>
          <p:nvPr/>
        </p:nvSpPr>
        <p:spPr bwMode="auto">
          <a:xfrm>
            <a:off x="42878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Line 11"/>
          <p:cNvSpPr>
            <a:spLocks noChangeShapeType="1"/>
          </p:cNvSpPr>
          <p:nvPr/>
        </p:nvSpPr>
        <p:spPr bwMode="auto">
          <a:xfrm>
            <a:off x="3856038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" name="Line 12"/>
          <p:cNvSpPr>
            <a:spLocks noChangeShapeType="1"/>
          </p:cNvSpPr>
          <p:nvPr/>
        </p:nvSpPr>
        <p:spPr bwMode="auto">
          <a:xfrm>
            <a:off x="34226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29908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2" name="Line 14"/>
          <p:cNvSpPr>
            <a:spLocks noChangeShapeType="1"/>
          </p:cNvSpPr>
          <p:nvPr/>
        </p:nvSpPr>
        <p:spPr bwMode="auto">
          <a:xfrm>
            <a:off x="2559050" y="3242864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auto">
          <a:xfrm>
            <a:off x="2711616" y="3760135"/>
            <a:ext cx="12190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5151438" y="3458764"/>
            <a:ext cx="16557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Oval 17"/>
          <p:cNvSpPr>
            <a:spLocks noChangeArrowheads="1"/>
          </p:cNvSpPr>
          <p:nvPr/>
        </p:nvSpPr>
        <p:spPr bwMode="auto">
          <a:xfrm>
            <a:off x="6807200" y="3171427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56" name="Line 19"/>
          <p:cNvSpPr>
            <a:spLocks noChangeShapeType="1"/>
          </p:cNvSpPr>
          <p:nvPr/>
        </p:nvSpPr>
        <p:spPr bwMode="auto">
          <a:xfrm>
            <a:off x="7527925" y="3458764"/>
            <a:ext cx="14366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Line 21"/>
          <p:cNvSpPr>
            <a:spLocks noChangeShapeType="1"/>
          </p:cNvSpPr>
          <p:nvPr/>
        </p:nvSpPr>
        <p:spPr bwMode="auto">
          <a:xfrm flipV="1">
            <a:off x="7167563" y="2882502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" name="Line 22"/>
          <p:cNvSpPr>
            <a:spLocks noChangeShapeType="1"/>
          </p:cNvSpPr>
          <p:nvPr/>
        </p:nvSpPr>
        <p:spPr bwMode="auto">
          <a:xfrm flipH="1">
            <a:off x="1911350" y="2882502"/>
            <a:ext cx="5256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>
            <a:off x="1911350" y="2882502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0" name="Line 25"/>
          <p:cNvSpPr>
            <a:spLocks noChangeShapeType="1"/>
          </p:cNvSpPr>
          <p:nvPr/>
        </p:nvSpPr>
        <p:spPr bwMode="auto">
          <a:xfrm>
            <a:off x="1911350" y="338732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1" name="Line 26"/>
          <p:cNvSpPr>
            <a:spLocks noChangeShapeType="1"/>
          </p:cNvSpPr>
          <p:nvPr/>
        </p:nvSpPr>
        <p:spPr bwMode="auto">
          <a:xfrm>
            <a:off x="831850" y="3603227"/>
            <a:ext cx="15113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2" name="Line 27"/>
          <p:cNvSpPr>
            <a:spLocks noChangeShapeType="1"/>
          </p:cNvSpPr>
          <p:nvPr/>
        </p:nvSpPr>
        <p:spPr bwMode="auto">
          <a:xfrm>
            <a:off x="1911350" y="3603227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3" name="Line 28"/>
          <p:cNvSpPr>
            <a:spLocks noChangeShapeType="1"/>
          </p:cNvSpPr>
          <p:nvPr/>
        </p:nvSpPr>
        <p:spPr bwMode="auto">
          <a:xfrm>
            <a:off x="1911350" y="4682727"/>
            <a:ext cx="2873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>
            <a:off x="2200275" y="4395389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>
            <a:off x="47942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H="1">
            <a:off x="2200275" y="489862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>
            <a:off x="43624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Line 33"/>
          <p:cNvSpPr>
            <a:spLocks noChangeShapeType="1"/>
          </p:cNvSpPr>
          <p:nvPr/>
        </p:nvSpPr>
        <p:spPr bwMode="auto">
          <a:xfrm>
            <a:off x="39306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34"/>
          <p:cNvSpPr>
            <a:spLocks noChangeShapeType="1"/>
          </p:cNvSpPr>
          <p:nvPr/>
        </p:nvSpPr>
        <p:spPr bwMode="auto">
          <a:xfrm>
            <a:off x="3498850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35"/>
          <p:cNvSpPr>
            <a:spLocks noChangeShapeType="1"/>
          </p:cNvSpPr>
          <p:nvPr/>
        </p:nvSpPr>
        <p:spPr bwMode="auto">
          <a:xfrm>
            <a:off x="30654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36"/>
          <p:cNvSpPr>
            <a:spLocks noChangeShapeType="1"/>
          </p:cNvSpPr>
          <p:nvPr/>
        </p:nvSpPr>
        <p:spPr bwMode="auto">
          <a:xfrm>
            <a:off x="26336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37"/>
          <p:cNvSpPr>
            <a:spLocks noChangeShapeType="1"/>
          </p:cNvSpPr>
          <p:nvPr/>
        </p:nvSpPr>
        <p:spPr bwMode="auto">
          <a:xfrm>
            <a:off x="2201863" y="4395389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Text Box 38"/>
          <p:cNvSpPr txBox="1">
            <a:spLocks noChangeArrowheads="1"/>
          </p:cNvSpPr>
          <p:nvPr/>
        </p:nvSpPr>
        <p:spPr bwMode="auto">
          <a:xfrm>
            <a:off x="2774950" y="4859421"/>
            <a:ext cx="12647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74" name="Line 39"/>
          <p:cNvSpPr>
            <a:spLocks noChangeShapeType="1"/>
          </p:cNvSpPr>
          <p:nvPr/>
        </p:nvSpPr>
        <p:spPr bwMode="auto">
          <a:xfrm>
            <a:off x="7167563" y="3746102"/>
            <a:ext cx="0" cy="907034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40"/>
          <p:cNvSpPr>
            <a:spLocks noChangeShapeType="1"/>
          </p:cNvSpPr>
          <p:nvPr/>
        </p:nvSpPr>
        <p:spPr bwMode="auto">
          <a:xfrm flipH="1">
            <a:off x="5006975" y="4653136"/>
            <a:ext cx="21605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Text Box 42"/>
          <p:cNvSpPr txBox="1">
            <a:spLocks noChangeArrowheads="1"/>
          </p:cNvSpPr>
          <p:nvPr/>
        </p:nvSpPr>
        <p:spPr bwMode="auto">
          <a:xfrm>
            <a:off x="327025" y="3098402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交互用户</a:t>
            </a:r>
          </a:p>
        </p:txBody>
      </p:sp>
      <p:sp>
        <p:nvSpPr>
          <p:cNvPr id="77" name="Text Box 43"/>
          <p:cNvSpPr txBox="1">
            <a:spLocks noChangeArrowheads="1"/>
          </p:cNvSpPr>
          <p:nvPr/>
        </p:nvSpPr>
        <p:spPr bwMode="auto">
          <a:xfrm>
            <a:off x="3562350" y="2379264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78" name="Text Box 44"/>
          <p:cNvSpPr txBox="1">
            <a:spLocks noChangeArrowheads="1"/>
          </p:cNvSpPr>
          <p:nvPr/>
        </p:nvSpPr>
        <p:spPr bwMode="auto">
          <a:xfrm>
            <a:off x="5216525" y="3458764"/>
            <a:ext cx="1731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79" name="Text Box 45"/>
          <p:cNvSpPr txBox="1">
            <a:spLocks noChangeArrowheads="1"/>
          </p:cNvSpPr>
          <p:nvPr/>
        </p:nvSpPr>
        <p:spPr bwMode="auto">
          <a:xfrm>
            <a:off x="7521575" y="2953939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进程完成</a:t>
            </a:r>
          </a:p>
        </p:txBody>
      </p:sp>
      <p:sp>
        <p:nvSpPr>
          <p:cNvPr id="80" name="Text Box 46"/>
          <p:cNvSpPr txBox="1">
            <a:spLocks noChangeArrowheads="1"/>
          </p:cNvSpPr>
          <p:nvPr/>
        </p:nvSpPr>
        <p:spPr bwMode="auto">
          <a:xfrm>
            <a:off x="5216525" y="4250927"/>
            <a:ext cx="1731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等待事件</a:t>
            </a:r>
          </a:p>
        </p:txBody>
      </p:sp>
      <p:sp>
        <p:nvSpPr>
          <p:cNvPr id="81" name="Text Box 47"/>
          <p:cNvSpPr txBox="1">
            <a:spLocks noChangeArrowheads="1"/>
          </p:cNvSpPr>
          <p:nvPr/>
        </p:nvSpPr>
        <p:spPr bwMode="auto">
          <a:xfrm>
            <a:off x="1333103" y="3779077"/>
            <a:ext cx="5087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事件出现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DDF8-4212-2748-A572-251BB7AA31E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4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调度的队列模型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具有高</a:t>
            </a:r>
            <a:r>
              <a:rPr lang="en-US" altLang="zh-CN" dirty="0"/>
              <a:t>/</a:t>
            </a:r>
            <a:r>
              <a:rPr lang="zh-CN" altLang="en-US" dirty="0"/>
              <a:t>低级模型</a:t>
            </a:r>
          </a:p>
          <a:p>
            <a:pPr lvl="4"/>
            <a:endParaRPr lang="en-US" altLang="zh-CN" dirty="0"/>
          </a:p>
        </p:txBody>
      </p:sp>
      <p:sp>
        <p:nvSpPr>
          <p:cNvPr id="69" name="Line 4"/>
          <p:cNvSpPr>
            <a:spLocks noChangeShapeType="1"/>
          </p:cNvSpPr>
          <p:nvPr/>
        </p:nvSpPr>
        <p:spPr bwMode="auto">
          <a:xfrm>
            <a:off x="2854017" y="340664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5"/>
          <p:cNvSpPr>
            <a:spLocks noChangeShapeType="1"/>
          </p:cNvSpPr>
          <p:nvPr/>
        </p:nvSpPr>
        <p:spPr bwMode="auto">
          <a:xfrm>
            <a:off x="57337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Line 6"/>
          <p:cNvSpPr>
            <a:spLocks noChangeShapeType="1"/>
          </p:cNvSpPr>
          <p:nvPr/>
        </p:nvSpPr>
        <p:spPr bwMode="auto">
          <a:xfrm flipH="1">
            <a:off x="2854017" y="3909878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" name="Line 7"/>
          <p:cNvSpPr>
            <a:spLocks noChangeShapeType="1"/>
          </p:cNvSpPr>
          <p:nvPr/>
        </p:nvSpPr>
        <p:spPr bwMode="auto">
          <a:xfrm>
            <a:off x="53019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3" name="Line 8"/>
          <p:cNvSpPr>
            <a:spLocks noChangeShapeType="1"/>
          </p:cNvSpPr>
          <p:nvPr/>
        </p:nvSpPr>
        <p:spPr bwMode="auto">
          <a:xfrm>
            <a:off x="48701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4" name="Line 9"/>
          <p:cNvSpPr>
            <a:spLocks noChangeShapeType="1"/>
          </p:cNvSpPr>
          <p:nvPr/>
        </p:nvSpPr>
        <p:spPr bwMode="auto">
          <a:xfrm>
            <a:off x="443834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5" name="Line 10"/>
          <p:cNvSpPr>
            <a:spLocks noChangeShapeType="1"/>
          </p:cNvSpPr>
          <p:nvPr/>
        </p:nvSpPr>
        <p:spPr bwMode="auto">
          <a:xfrm>
            <a:off x="40049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6" name="Line 11"/>
          <p:cNvSpPr>
            <a:spLocks noChangeShapeType="1"/>
          </p:cNvSpPr>
          <p:nvPr/>
        </p:nvSpPr>
        <p:spPr bwMode="auto">
          <a:xfrm>
            <a:off x="35731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7" name="Line 12"/>
          <p:cNvSpPr>
            <a:spLocks noChangeShapeType="1"/>
          </p:cNvSpPr>
          <p:nvPr/>
        </p:nvSpPr>
        <p:spPr bwMode="auto">
          <a:xfrm>
            <a:off x="3141354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8" name="Text Box 13"/>
          <p:cNvSpPr txBox="1">
            <a:spLocks noChangeArrowheads="1"/>
          </p:cNvSpPr>
          <p:nvPr/>
        </p:nvSpPr>
        <p:spPr bwMode="auto">
          <a:xfrm>
            <a:off x="3498542" y="3857024"/>
            <a:ext cx="1117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79" name="Line 14"/>
          <p:cNvSpPr>
            <a:spLocks noChangeShapeType="1"/>
          </p:cNvSpPr>
          <p:nvPr/>
        </p:nvSpPr>
        <p:spPr bwMode="auto">
          <a:xfrm>
            <a:off x="5733742" y="3622540"/>
            <a:ext cx="16557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0" name="Oval 15"/>
          <p:cNvSpPr>
            <a:spLocks noChangeArrowheads="1"/>
          </p:cNvSpPr>
          <p:nvPr/>
        </p:nvSpPr>
        <p:spPr bwMode="auto">
          <a:xfrm>
            <a:off x="7389504" y="3335203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81" name="Line 16"/>
          <p:cNvSpPr>
            <a:spLocks noChangeShapeType="1"/>
          </p:cNvSpPr>
          <p:nvPr/>
        </p:nvSpPr>
        <p:spPr bwMode="auto">
          <a:xfrm>
            <a:off x="8110229" y="3622540"/>
            <a:ext cx="644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2" name="Line 17"/>
          <p:cNvSpPr>
            <a:spLocks noChangeShapeType="1"/>
          </p:cNvSpPr>
          <p:nvPr/>
        </p:nvSpPr>
        <p:spPr bwMode="auto">
          <a:xfrm flipV="1">
            <a:off x="7749867" y="3046278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" name="Line 18"/>
          <p:cNvSpPr>
            <a:spLocks noChangeShapeType="1"/>
          </p:cNvSpPr>
          <p:nvPr/>
        </p:nvSpPr>
        <p:spPr bwMode="auto">
          <a:xfrm flipH="1">
            <a:off x="2493654" y="3046278"/>
            <a:ext cx="52562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" name="Line 19"/>
          <p:cNvSpPr>
            <a:spLocks noChangeShapeType="1"/>
          </p:cNvSpPr>
          <p:nvPr/>
        </p:nvSpPr>
        <p:spPr bwMode="auto">
          <a:xfrm>
            <a:off x="2493654" y="3046278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5" name="Line 20"/>
          <p:cNvSpPr>
            <a:spLocks noChangeShapeType="1"/>
          </p:cNvSpPr>
          <p:nvPr/>
        </p:nvSpPr>
        <p:spPr bwMode="auto">
          <a:xfrm>
            <a:off x="2493654" y="355110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6" name="Line 21"/>
          <p:cNvSpPr>
            <a:spLocks noChangeShapeType="1"/>
          </p:cNvSpPr>
          <p:nvPr/>
        </p:nvSpPr>
        <p:spPr bwMode="auto">
          <a:xfrm>
            <a:off x="1449079" y="3665403"/>
            <a:ext cx="14382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7" name="Line 22"/>
          <p:cNvSpPr>
            <a:spLocks noChangeShapeType="1"/>
          </p:cNvSpPr>
          <p:nvPr/>
        </p:nvSpPr>
        <p:spPr bwMode="auto">
          <a:xfrm>
            <a:off x="2457142" y="3767003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8" name="Line 23"/>
          <p:cNvSpPr>
            <a:spLocks noChangeShapeType="1"/>
          </p:cNvSpPr>
          <p:nvPr/>
        </p:nvSpPr>
        <p:spPr bwMode="auto">
          <a:xfrm>
            <a:off x="2457142" y="4846503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9" name="Line 24"/>
          <p:cNvSpPr>
            <a:spLocks noChangeShapeType="1"/>
          </p:cNvSpPr>
          <p:nvPr/>
        </p:nvSpPr>
        <p:spPr bwMode="auto">
          <a:xfrm>
            <a:off x="2782579" y="455916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Line 25"/>
          <p:cNvSpPr>
            <a:spLocks noChangeShapeType="1"/>
          </p:cNvSpPr>
          <p:nvPr/>
        </p:nvSpPr>
        <p:spPr bwMode="auto">
          <a:xfrm>
            <a:off x="53765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1" name="Line 26"/>
          <p:cNvSpPr>
            <a:spLocks noChangeShapeType="1"/>
          </p:cNvSpPr>
          <p:nvPr/>
        </p:nvSpPr>
        <p:spPr bwMode="auto">
          <a:xfrm flipH="1">
            <a:off x="2782579" y="5062403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2" name="Line 27"/>
          <p:cNvSpPr>
            <a:spLocks noChangeShapeType="1"/>
          </p:cNvSpPr>
          <p:nvPr/>
        </p:nvSpPr>
        <p:spPr bwMode="auto">
          <a:xfrm>
            <a:off x="49447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3" name="Line 28"/>
          <p:cNvSpPr>
            <a:spLocks noChangeShapeType="1"/>
          </p:cNvSpPr>
          <p:nvPr/>
        </p:nvSpPr>
        <p:spPr bwMode="auto">
          <a:xfrm>
            <a:off x="45129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" name="Line 29"/>
          <p:cNvSpPr>
            <a:spLocks noChangeShapeType="1"/>
          </p:cNvSpPr>
          <p:nvPr/>
        </p:nvSpPr>
        <p:spPr bwMode="auto">
          <a:xfrm>
            <a:off x="4081154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Line 30"/>
          <p:cNvSpPr>
            <a:spLocks noChangeShapeType="1"/>
          </p:cNvSpPr>
          <p:nvPr/>
        </p:nvSpPr>
        <p:spPr bwMode="auto">
          <a:xfrm>
            <a:off x="36477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Line 31"/>
          <p:cNvSpPr>
            <a:spLocks noChangeShapeType="1"/>
          </p:cNvSpPr>
          <p:nvPr/>
        </p:nvSpPr>
        <p:spPr bwMode="auto">
          <a:xfrm>
            <a:off x="32159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7" name="Line 32"/>
          <p:cNvSpPr>
            <a:spLocks noChangeShapeType="1"/>
          </p:cNvSpPr>
          <p:nvPr/>
        </p:nvSpPr>
        <p:spPr bwMode="auto">
          <a:xfrm>
            <a:off x="2784167" y="45591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Text Box 33"/>
          <p:cNvSpPr txBox="1">
            <a:spLocks noChangeArrowheads="1"/>
          </p:cNvSpPr>
          <p:nvPr/>
        </p:nvSpPr>
        <p:spPr bwMode="auto">
          <a:xfrm>
            <a:off x="3357254" y="5036845"/>
            <a:ext cx="1119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99" name="Line 34"/>
          <p:cNvSpPr>
            <a:spLocks noChangeShapeType="1"/>
          </p:cNvSpPr>
          <p:nvPr/>
        </p:nvSpPr>
        <p:spPr bwMode="auto">
          <a:xfrm flipH="1">
            <a:off x="7714325" y="3909878"/>
            <a:ext cx="35541" cy="182337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" name="Line 35"/>
          <p:cNvSpPr>
            <a:spLocks noChangeShapeType="1"/>
          </p:cNvSpPr>
          <p:nvPr/>
        </p:nvSpPr>
        <p:spPr bwMode="auto">
          <a:xfrm flipH="1">
            <a:off x="5589279" y="4797152"/>
            <a:ext cx="216058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1" name="Text Box 37"/>
          <p:cNvSpPr txBox="1">
            <a:spLocks noChangeArrowheads="1"/>
          </p:cNvSpPr>
          <p:nvPr/>
        </p:nvSpPr>
        <p:spPr bwMode="auto">
          <a:xfrm>
            <a:off x="4144654" y="2543040"/>
            <a:ext cx="1839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102" name="Text Box 38"/>
          <p:cNvSpPr txBox="1">
            <a:spLocks noChangeArrowheads="1"/>
          </p:cNvSpPr>
          <p:nvPr/>
        </p:nvSpPr>
        <p:spPr bwMode="auto">
          <a:xfrm>
            <a:off x="5798829" y="3622540"/>
            <a:ext cx="162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103" name="Text Box 39"/>
          <p:cNvSpPr txBox="1">
            <a:spLocks noChangeArrowheads="1"/>
          </p:cNvSpPr>
          <p:nvPr/>
        </p:nvSpPr>
        <p:spPr bwMode="auto">
          <a:xfrm>
            <a:off x="7970293" y="3081556"/>
            <a:ext cx="11600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进程完成</a:t>
            </a:r>
          </a:p>
        </p:txBody>
      </p:sp>
      <p:sp>
        <p:nvSpPr>
          <p:cNvPr id="104" name="Text Box 40"/>
          <p:cNvSpPr txBox="1">
            <a:spLocks noChangeArrowheads="1"/>
          </p:cNvSpPr>
          <p:nvPr/>
        </p:nvSpPr>
        <p:spPr bwMode="auto">
          <a:xfrm>
            <a:off x="5701992" y="4427403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等待事件</a:t>
            </a:r>
            <a:r>
              <a:rPr lang="en-US" altLang="zh-CN"/>
              <a:t>1</a:t>
            </a:r>
          </a:p>
        </p:txBody>
      </p:sp>
      <p:sp>
        <p:nvSpPr>
          <p:cNvPr id="105" name="Text Box 41"/>
          <p:cNvSpPr txBox="1">
            <a:spLocks noChangeArrowheads="1"/>
          </p:cNvSpPr>
          <p:nvPr/>
        </p:nvSpPr>
        <p:spPr bwMode="auto">
          <a:xfrm>
            <a:off x="918854" y="449884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</a:t>
            </a:r>
            <a:r>
              <a:rPr lang="en-US" altLang="zh-CN"/>
              <a:t>1</a:t>
            </a:r>
            <a:r>
              <a:rPr lang="zh-CN" altLang="en-US"/>
              <a:t>出现</a:t>
            </a:r>
          </a:p>
        </p:txBody>
      </p:sp>
      <p:sp>
        <p:nvSpPr>
          <p:cNvPr id="106" name="Line 42"/>
          <p:cNvSpPr>
            <a:spLocks noChangeShapeType="1"/>
          </p:cNvSpPr>
          <p:nvPr/>
        </p:nvSpPr>
        <p:spPr bwMode="auto">
          <a:xfrm>
            <a:off x="1449079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7" name="Line 43"/>
          <p:cNvSpPr>
            <a:spLocks noChangeShapeType="1"/>
          </p:cNvSpPr>
          <p:nvPr/>
        </p:nvSpPr>
        <p:spPr bwMode="auto">
          <a:xfrm>
            <a:off x="10156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" name="Line 44"/>
          <p:cNvSpPr>
            <a:spLocks noChangeShapeType="1"/>
          </p:cNvSpPr>
          <p:nvPr/>
        </p:nvSpPr>
        <p:spPr bwMode="auto">
          <a:xfrm>
            <a:off x="5838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Line 45"/>
          <p:cNvSpPr>
            <a:spLocks noChangeShapeType="1"/>
          </p:cNvSpPr>
          <p:nvPr/>
        </p:nvSpPr>
        <p:spPr bwMode="auto">
          <a:xfrm>
            <a:off x="152092" y="340664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Line 46"/>
          <p:cNvSpPr>
            <a:spLocks noChangeShapeType="1"/>
          </p:cNvSpPr>
          <p:nvPr/>
        </p:nvSpPr>
        <p:spPr bwMode="auto">
          <a:xfrm>
            <a:off x="-27296" y="3406640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Line 47"/>
          <p:cNvSpPr>
            <a:spLocks noChangeShapeType="1"/>
          </p:cNvSpPr>
          <p:nvPr/>
        </p:nvSpPr>
        <p:spPr bwMode="auto">
          <a:xfrm>
            <a:off x="-27296" y="3909878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Text Box 48"/>
          <p:cNvSpPr txBox="1">
            <a:spLocks noChangeArrowheads="1"/>
          </p:cNvSpPr>
          <p:nvPr/>
        </p:nvSpPr>
        <p:spPr bwMode="auto">
          <a:xfrm>
            <a:off x="-28883" y="3038144"/>
            <a:ext cx="1148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后备队列</a:t>
            </a:r>
          </a:p>
        </p:txBody>
      </p:sp>
      <p:sp>
        <p:nvSpPr>
          <p:cNvPr id="113" name="Line 49"/>
          <p:cNvSpPr>
            <a:spLocks noChangeShapeType="1"/>
          </p:cNvSpPr>
          <p:nvPr/>
        </p:nvSpPr>
        <p:spPr bwMode="auto">
          <a:xfrm>
            <a:off x="2457142" y="376700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Line 50"/>
          <p:cNvSpPr>
            <a:spLocks noChangeShapeType="1"/>
          </p:cNvSpPr>
          <p:nvPr/>
        </p:nvSpPr>
        <p:spPr bwMode="auto">
          <a:xfrm>
            <a:off x="2457142" y="5710103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Line 51"/>
          <p:cNvSpPr>
            <a:spLocks noChangeShapeType="1"/>
          </p:cNvSpPr>
          <p:nvPr/>
        </p:nvSpPr>
        <p:spPr bwMode="auto">
          <a:xfrm>
            <a:off x="2746067" y="542276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" name="Line 52"/>
          <p:cNvSpPr>
            <a:spLocks noChangeShapeType="1"/>
          </p:cNvSpPr>
          <p:nvPr/>
        </p:nvSpPr>
        <p:spPr bwMode="auto">
          <a:xfrm>
            <a:off x="53400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7" name="Line 53"/>
          <p:cNvSpPr>
            <a:spLocks noChangeShapeType="1"/>
          </p:cNvSpPr>
          <p:nvPr/>
        </p:nvSpPr>
        <p:spPr bwMode="auto">
          <a:xfrm flipH="1">
            <a:off x="2746067" y="5926003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Line 54"/>
          <p:cNvSpPr>
            <a:spLocks noChangeShapeType="1"/>
          </p:cNvSpPr>
          <p:nvPr/>
        </p:nvSpPr>
        <p:spPr bwMode="auto">
          <a:xfrm>
            <a:off x="49082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Line 55"/>
          <p:cNvSpPr>
            <a:spLocks noChangeShapeType="1"/>
          </p:cNvSpPr>
          <p:nvPr/>
        </p:nvSpPr>
        <p:spPr bwMode="auto">
          <a:xfrm>
            <a:off x="44764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Line 56"/>
          <p:cNvSpPr>
            <a:spLocks noChangeShapeType="1"/>
          </p:cNvSpPr>
          <p:nvPr/>
        </p:nvSpPr>
        <p:spPr bwMode="auto">
          <a:xfrm>
            <a:off x="4044642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1" name="Line 57"/>
          <p:cNvSpPr>
            <a:spLocks noChangeShapeType="1"/>
          </p:cNvSpPr>
          <p:nvPr/>
        </p:nvSpPr>
        <p:spPr bwMode="auto">
          <a:xfrm>
            <a:off x="36112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31794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2747654" y="5422765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 Box 60"/>
          <p:cNvSpPr txBox="1">
            <a:spLocks noChangeArrowheads="1"/>
          </p:cNvSpPr>
          <p:nvPr/>
        </p:nvSpPr>
        <p:spPr bwMode="auto">
          <a:xfrm>
            <a:off x="3319154" y="5873149"/>
            <a:ext cx="15509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125" name="Line 61"/>
          <p:cNvSpPr>
            <a:spLocks noChangeShapeType="1"/>
          </p:cNvSpPr>
          <p:nvPr/>
        </p:nvSpPr>
        <p:spPr bwMode="auto">
          <a:xfrm flipH="1">
            <a:off x="5552767" y="5733256"/>
            <a:ext cx="21605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6" name="Text Box 62"/>
          <p:cNvSpPr txBox="1">
            <a:spLocks noChangeArrowheads="1"/>
          </p:cNvSpPr>
          <p:nvPr/>
        </p:nvSpPr>
        <p:spPr bwMode="auto">
          <a:xfrm>
            <a:off x="5665479" y="5291003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等待事件</a:t>
            </a:r>
            <a:r>
              <a:rPr lang="en-US" altLang="zh-CN"/>
              <a:t>2</a:t>
            </a:r>
          </a:p>
        </p:txBody>
      </p:sp>
      <p:sp>
        <p:nvSpPr>
          <p:cNvPr id="127" name="Text Box 63"/>
          <p:cNvSpPr txBox="1">
            <a:spLocks noChangeArrowheads="1"/>
          </p:cNvSpPr>
          <p:nvPr/>
        </p:nvSpPr>
        <p:spPr bwMode="auto">
          <a:xfrm>
            <a:off x="882342" y="536244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</a:t>
            </a:r>
            <a:r>
              <a:rPr lang="en-US" altLang="zh-CN"/>
              <a:t>2</a:t>
            </a:r>
            <a:r>
              <a:rPr lang="zh-CN" altLang="en-US"/>
              <a:t>出现</a:t>
            </a:r>
          </a:p>
        </p:txBody>
      </p:sp>
      <p:sp>
        <p:nvSpPr>
          <p:cNvPr id="128" name="Line 64"/>
          <p:cNvSpPr>
            <a:spLocks noChangeShapeType="1"/>
          </p:cNvSpPr>
          <p:nvPr/>
        </p:nvSpPr>
        <p:spPr bwMode="auto">
          <a:xfrm flipV="1">
            <a:off x="2457142" y="4846503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9" name="Line 68"/>
          <p:cNvSpPr>
            <a:spLocks noChangeShapeType="1"/>
          </p:cNvSpPr>
          <p:nvPr/>
        </p:nvSpPr>
        <p:spPr bwMode="auto">
          <a:xfrm>
            <a:off x="1952317" y="2614478"/>
            <a:ext cx="0" cy="10080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0" name="Text Box 70"/>
          <p:cNvSpPr txBox="1">
            <a:spLocks noChangeArrowheads="1"/>
          </p:cNvSpPr>
          <p:nvPr/>
        </p:nvSpPr>
        <p:spPr bwMode="auto">
          <a:xfrm>
            <a:off x="1301442" y="2254115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作业调度</a:t>
            </a:r>
          </a:p>
        </p:txBody>
      </p:sp>
      <p:sp>
        <p:nvSpPr>
          <p:cNvPr id="131" name="Line 71"/>
          <p:cNvSpPr>
            <a:spLocks noChangeShapeType="1"/>
          </p:cNvSpPr>
          <p:nvPr/>
        </p:nvSpPr>
        <p:spPr bwMode="auto">
          <a:xfrm>
            <a:off x="3249304" y="6359390"/>
            <a:ext cx="1366838" cy="0"/>
          </a:xfrm>
          <a:prstGeom prst="line">
            <a:avLst/>
          </a:prstGeom>
          <a:noFill/>
          <a:ln w="41275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80AAE-8906-D24F-82DA-579B9AA379F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22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三级调度</a:t>
            </a:r>
          </a:p>
        </p:txBody>
      </p:sp>
      <p:sp>
        <p:nvSpPr>
          <p:cNvPr id="93" name="Line 4"/>
          <p:cNvSpPr>
            <a:spLocks noChangeShapeType="1"/>
          </p:cNvSpPr>
          <p:nvPr/>
        </p:nvSpPr>
        <p:spPr bwMode="auto">
          <a:xfrm>
            <a:off x="2882900" y="235547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4" name="Line 5"/>
          <p:cNvSpPr>
            <a:spLocks noChangeShapeType="1"/>
          </p:cNvSpPr>
          <p:nvPr/>
        </p:nvSpPr>
        <p:spPr bwMode="auto">
          <a:xfrm>
            <a:off x="57626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5" name="Line 6"/>
          <p:cNvSpPr>
            <a:spLocks noChangeShapeType="1"/>
          </p:cNvSpPr>
          <p:nvPr/>
        </p:nvSpPr>
        <p:spPr bwMode="auto">
          <a:xfrm flipH="1">
            <a:off x="2882900" y="285871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6" name="Line 7"/>
          <p:cNvSpPr>
            <a:spLocks noChangeShapeType="1"/>
          </p:cNvSpPr>
          <p:nvPr/>
        </p:nvSpPr>
        <p:spPr bwMode="auto">
          <a:xfrm>
            <a:off x="53308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7" name="Line 8"/>
          <p:cNvSpPr>
            <a:spLocks noChangeShapeType="1"/>
          </p:cNvSpPr>
          <p:nvPr/>
        </p:nvSpPr>
        <p:spPr bwMode="auto">
          <a:xfrm>
            <a:off x="48990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8" name="Line 9"/>
          <p:cNvSpPr>
            <a:spLocks noChangeShapeType="1"/>
          </p:cNvSpPr>
          <p:nvPr/>
        </p:nvSpPr>
        <p:spPr bwMode="auto">
          <a:xfrm>
            <a:off x="446722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9" name="Line 10"/>
          <p:cNvSpPr>
            <a:spLocks noChangeShapeType="1"/>
          </p:cNvSpPr>
          <p:nvPr/>
        </p:nvSpPr>
        <p:spPr bwMode="auto">
          <a:xfrm>
            <a:off x="40338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0" name="Line 11"/>
          <p:cNvSpPr>
            <a:spLocks noChangeShapeType="1"/>
          </p:cNvSpPr>
          <p:nvPr/>
        </p:nvSpPr>
        <p:spPr bwMode="auto">
          <a:xfrm>
            <a:off x="36020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1" name="Line 12"/>
          <p:cNvSpPr>
            <a:spLocks noChangeShapeType="1"/>
          </p:cNvSpPr>
          <p:nvPr/>
        </p:nvSpPr>
        <p:spPr bwMode="auto">
          <a:xfrm>
            <a:off x="3170238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2" name="Text Box 13"/>
          <p:cNvSpPr txBox="1">
            <a:spLocks noChangeArrowheads="1"/>
          </p:cNvSpPr>
          <p:nvPr/>
        </p:nvSpPr>
        <p:spPr bwMode="auto">
          <a:xfrm>
            <a:off x="2915816" y="2022225"/>
            <a:ext cx="13509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就绪队列</a:t>
            </a:r>
          </a:p>
        </p:txBody>
      </p:sp>
      <p:sp>
        <p:nvSpPr>
          <p:cNvPr id="103" name="Line 14"/>
          <p:cNvSpPr>
            <a:spLocks noChangeShapeType="1"/>
          </p:cNvSpPr>
          <p:nvPr/>
        </p:nvSpPr>
        <p:spPr bwMode="auto">
          <a:xfrm>
            <a:off x="5762625" y="2571375"/>
            <a:ext cx="165576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4" name="Oval 15"/>
          <p:cNvSpPr>
            <a:spLocks noChangeArrowheads="1"/>
          </p:cNvSpPr>
          <p:nvPr/>
        </p:nvSpPr>
        <p:spPr bwMode="auto">
          <a:xfrm>
            <a:off x="7418388" y="2284037"/>
            <a:ext cx="720725" cy="574675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zh-CN" b="0" dirty="0">
                <a:ea typeface="宋体" pitchFamily="2" charset="-122"/>
              </a:rPr>
              <a:t>CPU</a:t>
            </a:r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>
            <a:off x="8139113" y="2571375"/>
            <a:ext cx="644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6" name="Line 17"/>
          <p:cNvSpPr>
            <a:spLocks noChangeShapeType="1"/>
          </p:cNvSpPr>
          <p:nvPr/>
        </p:nvSpPr>
        <p:spPr bwMode="auto">
          <a:xfrm flipV="1">
            <a:off x="7778750" y="1995112"/>
            <a:ext cx="0" cy="2889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7" name="Line 18"/>
          <p:cNvSpPr>
            <a:spLocks noChangeShapeType="1"/>
          </p:cNvSpPr>
          <p:nvPr/>
        </p:nvSpPr>
        <p:spPr bwMode="auto">
          <a:xfrm flipH="1">
            <a:off x="2522538" y="1995112"/>
            <a:ext cx="525621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8" name="Line 19"/>
          <p:cNvSpPr>
            <a:spLocks noChangeShapeType="1"/>
          </p:cNvSpPr>
          <p:nvPr/>
        </p:nvSpPr>
        <p:spPr bwMode="auto">
          <a:xfrm>
            <a:off x="2522538" y="1995112"/>
            <a:ext cx="0" cy="5048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09" name="Line 20"/>
          <p:cNvSpPr>
            <a:spLocks noChangeShapeType="1"/>
          </p:cNvSpPr>
          <p:nvPr/>
        </p:nvSpPr>
        <p:spPr bwMode="auto">
          <a:xfrm>
            <a:off x="2522538" y="249993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0" name="Line 21"/>
          <p:cNvSpPr>
            <a:spLocks noChangeShapeType="1"/>
          </p:cNvSpPr>
          <p:nvPr/>
        </p:nvSpPr>
        <p:spPr bwMode="auto">
          <a:xfrm>
            <a:off x="1477963" y="2614237"/>
            <a:ext cx="14382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1" name="Line 22"/>
          <p:cNvSpPr>
            <a:spLocks noChangeShapeType="1"/>
          </p:cNvSpPr>
          <p:nvPr/>
        </p:nvSpPr>
        <p:spPr bwMode="auto">
          <a:xfrm>
            <a:off x="2486025" y="2715837"/>
            <a:ext cx="0" cy="10795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2" name="Line 23"/>
          <p:cNvSpPr>
            <a:spLocks noChangeShapeType="1"/>
          </p:cNvSpPr>
          <p:nvPr/>
        </p:nvSpPr>
        <p:spPr bwMode="auto">
          <a:xfrm>
            <a:off x="2486024" y="3795337"/>
            <a:ext cx="325439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" name="Line 24"/>
          <p:cNvSpPr>
            <a:spLocks noChangeShapeType="1"/>
          </p:cNvSpPr>
          <p:nvPr/>
        </p:nvSpPr>
        <p:spPr bwMode="auto">
          <a:xfrm>
            <a:off x="2811463" y="350800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4" name="Line 25"/>
          <p:cNvSpPr>
            <a:spLocks noChangeShapeType="1"/>
          </p:cNvSpPr>
          <p:nvPr/>
        </p:nvSpPr>
        <p:spPr bwMode="auto">
          <a:xfrm>
            <a:off x="54054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Line 26"/>
          <p:cNvSpPr>
            <a:spLocks noChangeShapeType="1"/>
          </p:cNvSpPr>
          <p:nvPr/>
        </p:nvSpPr>
        <p:spPr bwMode="auto">
          <a:xfrm flipH="1">
            <a:off x="2811463" y="401123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6" name="Line 27"/>
          <p:cNvSpPr>
            <a:spLocks noChangeShapeType="1"/>
          </p:cNvSpPr>
          <p:nvPr/>
        </p:nvSpPr>
        <p:spPr bwMode="auto">
          <a:xfrm>
            <a:off x="49736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7" name="Line 28"/>
          <p:cNvSpPr>
            <a:spLocks noChangeShapeType="1"/>
          </p:cNvSpPr>
          <p:nvPr/>
        </p:nvSpPr>
        <p:spPr bwMode="auto">
          <a:xfrm>
            <a:off x="45418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8" name="Line 29"/>
          <p:cNvSpPr>
            <a:spLocks noChangeShapeType="1"/>
          </p:cNvSpPr>
          <p:nvPr/>
        </p:nvSpPr>
        <p:spPr bwMode="auto">
          <a:xfrm>
            <a:off x="4110038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9" name="Line 30"/>
          <p:cNvSpPr>
            <a:spLocks noChangeShapeType="1"/>
          </p:cNvSpPr>
          <p:nvPr/>
        </p:nvSpPr>
        <p:spPr bwMode="auto">
          <a:xfrm>
            <a:off x="36766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0" name="Line 31"/>
          <p:cNvSpPr>
            <a:spLocks noChangeShapeType="1"/>
          </p:cNvSpPr>
          <p:nvPr/>
        </p:nvSpPr>
        <p:spPr bwMode="auto">
          <a:xfrm>
            <a:off x="32448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1" name="Line 32"/>
          <p:cNvSpPr>
            <a:spLocks noChangeShapeType="1"/>
          </p:cNvSpPr>
          <p:nvPr/>
        </p:nvSpPr>
        <p:spPr bwMode="auto">
          <a:xfrm>
            <a:off x="2813050" y="35080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2" name="Text Box 33"/>
          <p:cNvSpPr txBox="1">
            <a:spLocks noChangeArrowheads="1"/>
          </p:cNvSpPr>
          <p:nvPr/>
        </p:nvSpPr>
        <p:spPr bwMode="auto">
          <a:xfrm>
            <a:off x="3974836" y="3118546"/>
            <a:ext cx="1790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就绪</a:t>
            </a:r>
            <a:r>
              <a:rPr lang="en-US" altLang="zh-CN" dirty="0"/>
              <a:t>/</a:t>
            </a:r>
            <a:r>
              <a:rPr lang="zh-CN" altLang="en-US" dirty="0"/>
              <a:t>挂起队列</a:t>
            </a:r>
          </a:p>
        </p:txBody>
      </p:sp>
      <p:sp>
        <p:nvSpPr>
          <p:cNvPr id="123" name="Line 34"/>
          <p:cNvSpPr>
            <a:spLocks noChangeShapeType="1"/>
          </p:cNvSpPr>
          <p:nvPr/>
        </p:nvSpPr>
        <p:spPr bwMode="auto">
          <a:xfrm flipH="1">
            <a:off x="7740650" y="2858712"/>
            <a:ext cx="38100" cy="28082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 Box 36"/>
          <p:cNvSpPr txBox="1">
            <a:spLocks noChangeArrowheads="1"/>
          </p:cNvSpPr>
          <p:nvPr/>
        </p:nvSpPr>
        <p:spPr bwMode="auto">
          <a:xfrm>
            <a:off x="4173538" y="149187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时间片完</a:t>
            </a:r>
          </a:p>
        </p:txBody>
      </p:sp>
      <p:sp>
        <p:nvSpPr>
          <p:cNvPr id="125" name="Text Box 37"/>
          <p:cNvSpPr txBox="1">
            <a:spLocks noChangeArrowheads="1"/>
          </p:cNvSpPr>
          <p:nvPr/>
        </p:nvSpPr>
        <p:spPr bwMode="auto">
          <a:xfrm>
            <a:off x="5867400" y="2139575"/>
            <a:ext cx="15843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进程调度</a:t>
            </a:r>
          </a:p>
        </p:txBody>
      </p:sp>
      <p:sp>
        <p:nvSpPr>
          <p:cNvPr id="126" name="Text Box 38"/>
          <p:cNvSpPr txBox="1">
            <a:spLocks noChangeArrowheads="1"/>
          </p:cNvSpPr>
          <p:nvPr/>
        </p:nvSpPr>
        <p:spPr bwMode="auto">
          <a:xfrm>
            <a:off x="7962413" y="2130605"/>
            <a:ext cx="11892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进程完成</a:t>
            </a:r>
          </a:p>
        </p:txBody>
      </p:sp>
      <p:sp>
        <p:nvSpPr>
          <p:cNvPr id="127" name="Line 41"/>
          <p:cNvSpPr>
            <a:spLocks noChangeShapeType="1"/>
          </p:cNvSpPr>
          <p:nvPr/>
        </p:nvSpPr>
        <p:spPr bwMode="auto">
          <a:xfrm>
            <a:off x="1477963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8" name="Line 42"/>
          <p:cNvSpPr>
            <a:spLocks noChangeShapeType="1"/>
          </p:cNvSpPr>
          <p:nvPr/>
        </p:nvSpPr>
        <p:spPr bwMode="auto">
          <a:xfrm>
            <a:off x="10445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9" name="Line 43"/>
          <p:cNvSpPr>
            <a:spLocks noChangeShapeType="1"/>
          </p:cNvSpPr>
          <p:nvPr/>
        </p:nvSpPr>
        <p:spPr bwMode="auto">
          <a:xfrm>
            <a:off x="6127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0" name="Line 44"/>
          <p:cNvSpPr>
            <a:spLocks noChangeShapeType="1"/>
          </p:cNvSpPr>
          <p:nvPr/>
        </p:nvSpPr>
        <p:spPr bwMode="auto">
          <a:xfrm>
            <a:off x="180975" y="235547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1" name="Line 45"/>
          <p:cNvSpPr>
            <a:spLocks noChangeShapeType="1"/>
          </p:cNvSpPr>
          <p:nvPr/>
        </p:nvSpPr>
        <p:spPr bwMode="auto">
          <a:xfrm>
            <a:off x="1588" y="2355475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2" name="Line 46"/>
          <p:cNvSpPr>
            <a:spLocks noChangeShapeType="1"/>
          </p:cNvSpPr>
          <p:nvPr/>
        </p:nvSpPr>
        <p:spPr bwMode="auto">
          <a:xfrm>
            <a:off x="1588" y="2858712"/>
            <a:ext cx="147637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3" name="Text Box 47"/>
          <p:cNvSpPr txBox="1">
            <a:spLocks noChangeArrowheads="1"/>
          </p:cNvSpPr>
          <p:nvPr/>
        </p:nvSpPr>
        <p:spPr bwMode="auto">
          <a:xfrm>
            <a:off x="0" y="1950217"/>
            <a:ext cx="11453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后备队列</a:t>
            </a:r>
          </a:p>
        </p:txBody>
      </p:sp>
      <p:sp>
        <p:nvSpPr>
          <p:cNvPr id="134" name="Line 48"/>
          <p:cNvSpPr>
            <a:spLocks noChangeShapeType="1"/>
          </p:cNvSpPr>
          <p:nvPr/>
        </p:nvSpPr>
        <p:spPr bwMode="auto">
          <a:xfrm>
            <a:off x="2486025" y="2715837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6" name="Line 50"/>
          <p:cNvSpPr>
            <a:spLocks noChangeShapeType="1"/>
          </p:cNvSpPr>
          <p:nvPr/>
        </p:nvSpPr>
        <p:spPr bwMode="auto">
          <a:xfrm>
            <a:off x="2774950" y="4371600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7" name="Line 51"/>
          <p:cNvSpPr>
            <a:spLocks noChangeShapeType="1"/>
          </p:cNvSpPr>
          <p:nvPr/>
        </p:nvSpPr>
        <p:spPr bwMode="auto">
          <a:xfrm>
            <a:off x="53689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" name="Line 52"/>
          <p:cNvSpPr>
            <a:spLocks noChangeShapeType="1"/>
          </p:cNvSpPr>
          <p:nvPr/>
        </p:nvSpPr>
        <p:spPr bwMode="auto">
          <a:xfrm flipH="1">
            <a:off x="2774950" y="4874837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9" name="Line 53"/>
          <p:cNvSpPr>
            <a:spLocks noChangeShapeType="1"/>
          </p:cNvSpPr>
          <p:nvPr/>
        </p:nvSpPr>
        <p:spPr bwMode="auto">
          <a:xfrm>
            <a:off x="49371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" name="Line 54"/>
          <p:cNvSpPr>
            <a:spLocks noChangeShapeType="1"/>
          </p:cNvSpPr>
          <p:nvPr/>
        </p:nvSpPr>
        <p:spPr bwMode="auto">
          <a:xfrm>
            <a:off x="45053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1" name="Line 55"/>
          <p:cNvSpPr>
            <a:spLocks noChangeShapeType="1"/>
          </p:cNvSpPr>
          <p:nvPr/>
        </p:nvSpPr>
        <p:spPr bwMode="auto">
          <a:xfrm>
            <a:off x="4073525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2" name="Line 56"/>
          <p:cNvSpPr>
            <a:spLocks noChangeShapeType="1"/>
          </p:cNvSpPr>
          <p:nvPr/>
        </p:nvSpPr>
        <p:spPr bwMode="auto">
          <a:xfrm>
            <a:off x="36401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3" name="Line 57"/>
          <p:cNvSpPr>
            <a:spLocks noChangeShapeType="1"/>
          </p:cNvSpPr>
          <p:nvPr/>
        </p:nvSpPr>
        <p:spPr bwMode="auto">
          <a:xfrm>
            <a:off x="32083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4" name="Line 58"/>
          <p:cNvSpPr>
            <a:spLocks noChangeShapeType="1"/>
          </p:cNvSpPr>
          <p:nvPr/>
        </p:nvSpPr>
        <p:spPr bwMode="auto">
          <a:xfrm>
            <a:off x="2776538" y="4371600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5" name="Text Box 59"/>
          <p:cNvSpPr txBox="1">
            <a:spLocks noChangeArrowheads="1"/>
          </p:cNvSpPr>
          <p:nvPr/>
        </p:nvSpPr>
        <p:spPr bwMode="auto">
          <a:xfrm>
            <a:off x="2664884" y="4787860"/>
            <a:ext cx="19791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</a:t>
            </a:r>
            <a:r>
              <a:rPr lang="en-US" altLang="zh-CN" dirty="0"/>
              <a:t>/</a:t>
            </a:r>
            <a:r>
              <a:rPr lang="zh-CN" altLang="en-US" dirty="0"/>
              <a:t>挂起队列</a:t>
            </a:r>
          </a:p>
        </p:txBody>
      </p:sp>
      <p:sp>
        <p:nvSpPr>
          <p:cNvPr id="146" name="Text Box 62"/>
          <p:cNvSpPr txBox="1">
            <a:spLocks noChangeArrowheads="1"/>
          </p:cNvSpPr>
          <p:nvPr/>
        </p:nvSpPr>
        <p:spPr bwMode="auto">
          <a:xfrm>
            <a:off x="1960563" y="4058772"/>
            <a:ext cx="4699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事件出现</a:t>
            </a:r>
          </a:p>
        </p:txBody>
      </p:sp>
      <p:sp>
        <p:nvSpPr>
          <p:cNvPr id="147" name="Line 63"/>
          <p:cNvSpPr>
            <a:spLocks noChangeShapeType="1"/>
          </p:cNvSpPr>
          <p:nvPr/>
        </p:nvSpPr>
        <p:spPr bwMode="auto">
          <a:xfrm flipV="1">
            <a:off x="2482181" y="3795337"/>
            <a:ext cx="1587" cy="180022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8" name="Line 64"/>
          <p:cNvSpPr>
            <a:spLocks noChangeShapeType="1"/>
          </p:cNvSpPr>
          <p:nvPr/>
        </p:nvSpPr>
        <p:spPr bwMode="auto">
          <a:xfrm>
            <a:off x="1981200" y="1563312"/>
            <a:ext cx="0" cy="10080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9" name="Text Box 65"/>
          <p:cNvSpPr txBox="1">
            <a:spLocks noChangeArrowheads="1"/>
          </p:cNvSpPr>
          <p:nvPr/>
        </p:nvSpPr>
        <p:spPr bwMode="auto">
          <a:xfrm>
            <a:off x="1330326" y="1202950"/>
            <a:ext cx="11001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作业调度</a:t>
            </a:r>
          </a:p>
        </p:txBody>
      </p:sp>
      <p:sp>
        <p:nvSpPr>
          <p:cNvPr id="150" name="Line 68"/>
          <p:cNvSpPr>
            <a:spLocks noChangeShapeType="1"/>
          </p:cNvSpPr>
          <p:nvPr/>
        </p:nvSpPr>
        <p:spPr bwMode="auto">
          <a:xfrm>
            <a:off x="2484438" y="5595562"/>
            <a:ext cx="28733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1" name="Line 69"/>
          <p:cNvSpPr>
            <a:spLocks noChangeShapeType="1"/>
          </p:cNvSpPr>
          <p:nvPr/>
        </p:nvSpPr>
        <p:spPr bwMode="auto">
          <a:xfrm>
            <a:off x="2773363" y="5308225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2" name="Line 70"/>
          <p:cNvSpPr>
            <a:spLocks noChangeShapeType="1"/>
          </p:cNvSpPr>
          <p:nvPr/>
        </p:nvSpPr>
        <p:spPr bwMode="auto">
          <a:xfrm>
            <a:off x="53673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3" name="Line 72"/>
          <p:cNvSpPr>
            <a:spLocks noChangeShapeType="1"/>
          </p:cNvSpPr>
          <p:nvPr/>
        </p:nvSpPr>
        <p:spPr bwMode="auto">
          <a:xfrm>
            <a:off x="49355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4" name="Line 73"/>
          <p:cNvSpPr>
            <a:spLocks noChangeShapeType="1"/>
          </p:cNvSpPr>
          <p:nvPr/>
        </p:nvSpPr>
        <p:spPr bwMode="auto">
          <a:xfrm>
            <a:off x="45037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5" name="Line 74"/>
          <p:cNvSpPr>
            <a:spLocks noChangeShapeType="1"/>
          </p:cNvSpPr>
          <p:nvPr/>
        </p:nvSpPr>
        <p:spPr bwMode="auto">
          <a:xfrm>
            <a:off x="4071938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6" name="Line 75"/>
          <p:cNvSpPr>
            <a:spLocks noChangeShapeType="1"/>
          </p:cNvSpPr>
          <p:nvPr/>
        </p:nvSpPr>
        <p:spPr bwMode="auto">
          <a:xfrm>
            <a:off x="36385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7" name="Line 76"/>
          <p:cNvSpPr>
            <a:spLocks noChangeShapeType="1"/>
          </p:cNvSpPr>
          <p:nvPr/>
        </p:nvSpPr>
        <p:spPr bwMode="auto">
          <a:xfrm>
            <a:off x="32067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8" name="Line 77"/>
          <p:cNvSpPr>
            <a:spLocks noChangeShapeType="1"/>
          </p:cNvSpPr>
          <p:nvPr/>
        </p:nvSpPr>
        <p:spPr bwMode="auto">
          <a:xfrm>
            <a:off x="2774950" y="5308225"/>
            <a:ext cx="0" cy="50323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9" name="Text Box 78"/>
          <p:cNvSpPr txBox="1">
            <a:spLocks noChangeArrowheads="1"/>
          </p:cNvSpPr>
          <p:nvPr/>
        </p:nvSpPr>
        <p:spPr bwMode="auto">
          <a:xfrm>
            <a:off x="2774950" y="5867980"/>
            <a:ext cx="1193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阻塞队列</a:t>
            </a:r>
          </a:p>
        </p:txBody>
      </p:sp>
      <p:sp>
        <p:nvSpPr>
          <p:cNvPr id="160" name="Line 79"/>
          <p:cNvSpPr>
            <a:spLocks noChangeShapeType="1"/>
          </p:cNvSpPr>
          <p:nvPr/>
        </p:nvSpPr>
        <p:spPr bwMode="auto">
          <a:xfrm flipH="1">
            <a:off x="5580063" y="5667000"/>
            <a:ext cx="21605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1" name="Line 97"/>
          <p:cNvSpPr>
            <a:spLocks noChangeShapeType="1"/>
          </p:cNvSpPr>
          <p:nvPr/>
        </p:nvSpPr>
        <p:spPr bwMode="auto">
          <a:xfrm flipH="1">
            <a:off x="2771775" y="5811462"/>
            <a:ext cx="28797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2" name="Text Box 98"/>
          <p:cNvSpPr txBox="1">
            <a:spLocks noChangeArrowheads="1"/>
          </p:cNvSpPr>
          <p:nvPr/>
        </p:nvSpPr>
        <p:spPr bwMode="auto">
          <a:xfrm>
            <a:off x="6008688" y="5667000"/>
            <a:ext cx="1658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等待事件</a:t>
            </a:r>
          </a:p>
        </p:txBody>
      </p:sp>
      <p:sp>
        <p:nvSpPr>
          <p:cNvPr id="163" name="Line 101"/>
          <p:cNvSpPr>
            <a:spLocks noChangeShapeType="1"/>
          </p:cNvSpPr>
          <p:nvPr/>
        </p:nvSpPr>
        <p:spPr bwMode="auto">
          <a:xfrm flipH="1">
            <a:off x="2555875" y="5451100"/>
            <a:ext cx="2159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4" name="Line 102"/>
          <p:cNvSpPr>
            <a:spLocks noChangeShapeType="1"/>
          </p:cNvSpPr>
          <p:nvPr/>
        </p:nvSpPr>
        <p:spPr bwMode="auto">
          <a:xfrm flipV="1">
            <a:off x="2555875" y="5092325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5" name="Line 103"/>
          <p:cNvSpPr>
            <a:spLocks noChangeShapeType="1"/>
          </p:cNvSpPr>
          <p:nvPr/>
        </p:nvSpPr>
        <p:spPr bwMode="auto">
          <a:xfrm>
            <a:off x="2555875" y="5092325"/>
            <a:ext cx="36004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6" name="Line 104"/>
          <p:cNvSpPr>
            <a:spLocks noChangeShapeType="1"/>
          </p:cNvSpPr>
          <p:nvPr/>
        </p:nvSpPr>
        <p:spPr bwMode="auto">
          <a:xfrm flipV="1">
            <a:off x="6156325" y="4658937"/>
            <a:ext cx="0" cy="4333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7" name="Line 105"/>
          <p:cNvSpPr>
            <a:spLocks noChangeShapeType="1"/>
          </p:cNvSpPr>
          <p:nvPr/>
        </p:nvSpPr>
        <p:spPr bwMode="auto">
          <a:xfrm flipH="1">
            <a:off x="5580063" y="4658937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8" name="Text Box 106"/>
          <p:cNvSpPr txBox="1">
            <a:spLocks noChangeArrowheads="1"/>
          </p:cNvSpPr>
          <p:nvPr/>
        </p:nvSpPr>
        <p:spPr bwMode="auto">
          <a:xfrm>
            <a:off x="6227763" y="465893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/>
              <a:t>挂起</a:t>
            </a:r>
          </a:p>
        </p:txBody>
      </p:sp>
      <p:sp>
        <p:nvSpPr>
          <p:cNvPr id="169" name="Line 107"/>
          <p:cNvSpPr>
            <a:spLocks noChangeShapeType="1"/>
          </p:cNvSpPr>
          <p:nvPr/>
        </p:nvSpPr>
        <p:spPr bwMode="auto">
          <a:xfrm flipH="1">
            <a:off x="2555875" y="4514475"/>
            <a:ext cx="2159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0" name="Line 108"/>
          <p:cNvSpPr>
            <a:spLocks noChangeShapeType="1"/>
          </p:cNvSpPr>
          <p:nvPr/>
        </p:nvSpPr>
        <p:spPr bwMode="auto">
          <a:xfrm flipV="1">
            <a:off x="2555875" y="4155700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1" name="Line 109"/>
          <p:cNvSpPr>
            <a:spLocks noChangeShapeType="1"/>
          </p:cNvSpPr>
          <p:nvPr/>
        </p:nvSpPr>
        <p:spPr bwMode="auto">
          <a:xfrm>
            <a:off x="2555875" y="4155700"/>
            <a:ext cx="36004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2" name="Line 110"/>
          <p:cNvSpPr>
            <a:spLocks noChangeShapeType="1"/>
          </p:cNvSpPr>
          <p:nvPr/>
        </p:nvSpPr>
        <p:spPr bwMode="auto">
          <a:xfrm flipV="1">
            <a:off x="6156325" y="3722312"/>
            <a:ext cx="0" cy="4333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3" name="Line 111"/>
          <p:cNvSpPr>
            <a:spLocks noChangeShapeType="1"/>
          </p:cNvSpPr>
          <p:nvPr/>
        </p:nvSpPr>
        <p:spPr bwMode="auto">
          <a:xfrm flipH="1">
            <a:off x="5580063" y="3722312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4" name="Text Box 112"/>
          <p:cNvSpPr txBox="1">
            <a:spLocks noChangeArrowheads="1"/>
          </p:cNvSpPr>
          <p:nvPr/>
        </p:nvSpPr>
        <p:spPr bwMode="auto">
          <a:xfrm>
            <a:off x="6156325" y="3723900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事件出现</a:t>
            </a:r>
          </a:p>
        </p:txBody>
      </p:sp>
      <p:sp>
        <p:nvSpPr>
          <p:cNvPr id="175" name="Line 113"/>
          <p:cNvSpPr>
            <a:spLocks noChangeShapeType="1"/>
          </p:cNvSpPr>
          <p:nvPr/>
        </p:nvSpPr>
        <p:spPr bwMode="auto">
          <a:xfrm>
            <a:off x="5795963" y="2715837"/>
            <a:ext cx="360362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6" name="Line 114"/>
          <p:cNvSpPr>
            <a:spLocks noChangeShapeType="1"/>
          </p:cNvSpPr>
          <p:nvPr/>
        </p:nvSpPr>
        <p:spPr bwMode="auto">
          <a:xfrm>
            <a:off x="6156325" y="2715837"/>
            <a:ext cx="0" cy="8636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7" name="Line 115"/>
          <p:cNvSpPr>
            <a:spLocks noChangeShapeType="1"/>
          </p:cNvSpPr>
          <p:nvPr/>
        </p:nvSpPr>
        <p:spPr bwMode="auto">
          <a:xfrm flipH="1">
            <a:off x="5651500" y="3579437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8" name="Line 116"/>
          <p:cNvSpPr>
            <a:spLocks noChangeShapeType="1"/>
          </p:cNvSpPr>
          <p:nvPr/>
        </p:nvSpPr>
        <p:spPr bwMode="auto">
          <a:xfrm>
            <a:off x="2627313" y="3147637"/>
            <a:ext cx="0" cy="6477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9" name="Text Box 117"/>
          <p:cNvSpPr txBox="1">
            <a:spLocks noChangeArrowheads="1"/>
          </p:cNvSpPr>
          <p:nvPr/>
        </p:nvSpPr>
        <p:spPr bwMode="auto">
          <a:xfrm>
            <a:off x="2658244" y="3074612"/>
            <a:ext cx="1107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zh-CN" altLang="en-US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中级调度</a:t>
            </a:r>
          </a:p>
        </p:txBody>
      </p:sp>
      <p:sp>
        <p:nvSpPr>
          <p:cNvPr id="180" name="Line 119"/>
          <p:cNvSpPr>
            <a:spLocks noChangeShapeType="1"/>
          </p:cNvSpPr>
          <p:nvPr/>
        </p:nvSpPr>
        <p:spPr bwMode="auto">
          <a:xfrm flipV="1">
            <a:off x="1692275" y="2642812"/>
            <a:ext cx="0" cy="12239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81" name="Text Box 120"/>
          <p:cNvSpPr txBox="1">
            <a:spLocks noChangeArrowheads="1"/>
          </p:cNvSpPr>
          <p:nvPr/>
        </p:nvSpPr>
        <p:spPr bwMode="auto">
          <a:xfrm>
            <a:off x="207240" y="3426005"/>
            <a:ext cx="13827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/>
              <a:t>交互型作业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9E41B-5958-C740-866A-40BF81827ED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98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调度的原则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0696-B632-D348-825B-9980B49A9EF1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76600677"/>
              </p:ext>
            </p:extLst>
          </p:nvPr>
        </p:nvGraphicFramePr>
        <p:xfrm>
          <a:off x="469024" y="1456519"/>
          <a:ext cx="7919399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34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面向用户的准则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周转时间</a:t>
            </a:r>
            <a:r>
              <a:rPr lang="zh-CN" altLang="zh-CN" dirty="0"/>
              <a:t>，</a:t>
            </a:r>
            <a:r>
              <a:rPr lang="en-US" altLang="zh-CN" dirty="0"/>
              <a:t>Turnaround time</a:t>
            </a:r>
            <a:endParaRPr lang="zh-CN" altLang="en-US" dirty="0"/>
          </a:p>
          <a:p>
            <a:pPr lvl="1"/>
            <a:r>
              <a:rPr lang="zh-CN" altLang="en-US" dirty="0"/>
              <a:t>作业</a:t>
            </a:r>
            <a:r>
              <a:rPr lang="zh-CN" altLang="en-US" dirty="0">
                <a:solidFill>
                  <a:schemeClr val="accent2"/>
                </a:solidFill>
              </a:rPr>
              <a:t>提交</a:t>
            </a:r>
            <a:r>
              <a:rPr lang="en-US" altLang="zh-CN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zh-CN" altLang="en-US" dirty="0">
                <a:solidFill>
                  <a:schemeClr val="accent2"/>
                </a:solidFill>
              </a:rPr>
              <a:t>完成</a:t>
            </a:r>
            <a:r>
              <a:rPr lang="zh-CN" altLang="en-US" dirty="0"/>
              <a:t>的时间</a:t>
            </a:r>
          </a:p>
          <a:p>
            <a:pPr lvl="1"/>
            <a:r>
              <a:rPr lang="zh-CN" altLang="en-US" dirty="0"/>
              <a:t>批处理系统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61561051"/>
              </p:ext>
            </p:extLst>
          </p:nvPr>
        </p:nvGraphicFramePr>
        <p:xfrm>
          <a:off x="4648200" y="1600200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806AD-1734-C44D-9577-B02A6150808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周转时间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平均周转时间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	</a:t>
            </a:r>
          </a:p>
          <a:p>
            <a:r>
              <a:rPr lang="zh-CN" altLang="en-US" dirty="0"/>
              <a:t>平均带权  </a:t>
            </a:r>
          </a:p>
          <a:p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 </a:t>
            </a:r>
          </a:p>
          <a:p>
            <a:r>
              <a:rPr lang="en-US" altLang="zh-CN" dirty="0"/>
              <a:t>Ti</a:t>
            </a:r>
            <a:r>
              <a:rPr lang="zh-CN" altLang="en-US" dirty="0"/>
              <a:t>：周转时间</a:t>
            </a:r>
            <a:endParaRPr lang="en-US" altLang="zh-CN" dirty="0"/>
          </a:p>
          <a:p>
            <a:r>
              <a:rPr lang="en-US" altLang="zh-CN" dirty="0" err="1"/>
              <a:t>Ts</a:t>
            </a:r>
            <a:r>
              <a:rPr lang="zh-CN" altLang="en-US" dirty="0"/>
              <a:t>：实际运行时间（占用</a:t>
            </a:r>
            <a:r>
              <a:rPr lang="en-US" altLang="zh-CN" dirty="0"/>
              <a:t>CPU</a:t>
            </a:r>
            <a:r>
              <a:rPr lang="zh-CN" altLang="en-US" dirty="0"/>
              <a:t>时间）</a:t>
            </a:r>
          </a:p>
        </p:txBody>
      </p:sp>
      <p:sp>
        <p:nvSpPr>
          <p:cNvPr id="41370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37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651906"/>
              </p:ext>
            </p:extLst>
          </p:nvPr>
        </p:nvGraphicFramePr>
        <p:xfrm>
          <a:off x="3097213" y="1973263"/>
          <a:ext cx="1763712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" name="公式" r:id="rId3" imgW="685800" imgH="457200" progId="Equation.3">
                  <p:embed/>
                </p:oleObj>
              </mc:Choice>
              <mc:Fallback>
                <p:oleObj name="公式" r:id="rId3" imgW="685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1973263"/>
                        <a:ext cx="1763712" cy="1173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70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137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157096"/>
              </p:ext>
            </p:extLst>
          </p:nvPr>
        </p:nvGraphicFramePr>
        <p:xfrm>
          <a:off x="2795588" y="3501008"/>
          <a:ext cx="2065337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" name="公式" r:id="rId5" imgW="800100" imgH="469900" progId="Equation.3">
                  <p:embed/>
                </p:oleObj>
              </mc:Choice>
              <mc:Fallback>
                <p:oleObj name="公式" r:id="rId5" imgW="800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3501008"/>
                        <a:ext cx="2065337" cy="1155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4CA1F-5DE2-7749-9B51-A1672D907D96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160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响应时间 </a:t>
            </a:r>
            <a:r>
              <a:rPr lang="en-US" altLang="zh-CN" dirty="0"/>
              <a:t>Response Time</a:t>
            </a:r>
            <a:endParaRPr lang="zh-CN" altLang="en-US" dirty="0"/>
          </a:p>
        </p:txBody>
      </p:sp>
      <p:sp>
        <p:nvSpPr>
          <p:cNvPr id="43213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提交请求到首次响应时间</a:t>
            </a:r>
          </a:p>
          <a:p>
            <a:r>
              <a:rPr lang="zh-CN" altLang="en-US" dirty="0"/>
              <a:t>交互式作业</a:t>
            </a: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62479732"/>
              </p:ext>
            </p:extLst>
          </p:nvPr>
        </p:nvGraphicFramePr>
        <p:xfrm>
          <a:off x="539552" y="2852936"/>
          <a:ext cx="7570787" cy="262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213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2135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3D0F-721C-5F4C-8E2D-4EFC408A9CD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78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截止时间（</a:t>
            </a:r>
            <a:r>
              <a:rPr lang="en-US" altLang="zh-CN" dirty="0"/>
              <a:t>deadline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开始截止时间</a:t>
            </a:r>
            <a:endParaRPr lang="en-US" altLang="zh-CN" dirty="0"/>
          </a:p>
          <a:p>
            <a:pPr lvl="1"/>
            <a:r>
              <a:rPr lang="zh-CN" altLang="en-US" dirty="0"/>
              <a:t>完成截止时间</a:t>
            </a:r>
            <a:endParaRPr lang="en-US" altLang="zh-CN" dirty="0"/>
          </a:p>
          <a:p>
            <a:r>
              <a:rPr lang="zh-CN" altLang="en-US" dirty="0"/>
              <a:t>优先级准则</a:t>
            </a:r>
            <a:endParaRPr lang="en-US" altLang="zh-CN" dirty="0"/>
          </a:p>
          <a:p>
            <a:pPr lvl="1"/>
            <a:r>
              <a:rPr lang="zh-CN" altLang="en-US" dirty="0"/>
              <a:t>需要抢占</a:t>
            </a:r>
            <a:r>
              <a:rPr lang="en-US" altLang="zh-CN" dirty="0"/>
              <a:t>/</a:t>
            </a:r>
            <a:r>
              <a:rPr lang="zh-CN" altLang="en-US" dirty="0"/>
              <a:t>剥夺调度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5685B-AE0D-9842-A08B-F61244B08A9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6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面向系统的准则</a:t>
            </a:r>
          </a:p>
        </p:txBody>
      </p:sp>
      <p:sp>
        <p:nvSpPr>
          <p:cNvPr id="433154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吞吐量（</a:t>
            </a:r>
            <a:r>
              <a:rPr lang="en-US" altLang="zh-CN" dirty="0"/>
              <a:t>Throughput</a:t>
            </a:r>
            <a:r>
              <a:rPr lang="zh-CN" altLang="en-US" dirty="0"/>
              <a:t>）高</a:t>
            </a:r>
            <a:endParaRPr lang="en-US" altLang="zh-CN" dirty="0"/>
          </a:p>
          <a:p>
            <a:pPr lvl="1"/>
            <a:r>
              <a:rPr lang="zh-CN" altLang="en-US" dirty="0"/>
              <a:t>单位时间完成作业数</a:t>
            </a:r>
            <a:endParaRPr lang="en-US" altLang="zh-CN" dirty="0"/>
          </a:p>
          <a:p>
            <a:pPr lvl="1"/>
            <a:r>
              <a:rPr lang="zh-CN" altLang="en-US" dirty="0"/>
              <a:t>批处理系统</a:t>
            </a:r>
          </a:p>
          <a:p>
            <a:r>
              <a:rPr lang="zh-CN" altLang="en-US" dirty="0"/>
              <a:t>处理机利用率高</a:t>
            </a:r>
            <a:r>
              <a:rPr lang="zh-CN" altLang="zh-CN" dirty="0"/>
              <a:t>（</a:t>
            </a:r>
            <a:r>
              <a:rPr lang="en-US" altLang="zh-CN" dirty="0"/>
              <a:t>Utilization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keep running!</a:t>
            </a:r>
          </a:p>
          <a:p>
            <a:r>
              <a:rPr lang="zh-CN" altLang="en-US" dirty="0"/>
              <a:t>各类资源的平衡利用（</a:t>
            </a:r>
            <a:r>
              <a:rPr lang="en-US" altLang="zh-CN" dirty="0"/>
              <a:t>Balancing Resources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公平性</a:t>
            </a:r>
            <a:r>
              <a:rPr lang="zh-CN" altLang="zh-CN" dirty="0"/>
              <a:t>（</a:t>
            </a:r>
            <a:r>
              <a:rPr lang="en-US" altLang="zh-CN" dirty="0"/>
              <a:t>Fairness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优先级（</a:t>
            </a:r>
            <a:r>
              <a:rPr lang="en-US" altLang="zh-CN" dirty="0"/>
              <a:t>Enforcing Priority</a:t>
            </a:r>
            <a:r>
              <a:rPr lang="zh-CN" altLang="en-US" dirty="0"/>
              <a:t>）</a:t>
            </a:r>
          </a:p>
        </p:txBody>
      </p:sp>
      <p:sp>
        <p:nvSpPr>
          <p:cNvPr id="43315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31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36A8E-1E94-FD4B-9274-CDF13C24639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02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处理机调度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分配处理机的任务由进程调度程序完成。 </a:t>
            </a:r>
          </a:p>
          <a:p>
            <a:r>
              <a:rPr lang="zh-CN" altLang="en-US" dirty="0"/>
              <a:t>处理机是最重要的计算机资源，提高处理机的利用率及改善系统性能（吞吐量、响应时间），在很大程度上取决于进程调度性能的好坏。 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AA495-53C6-E848-8DB6-C48F14C091FB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20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程序特征</a:t>
            </a:r>
          </a:p>
        </p:txBody>
      </p:sp>
      <p:sp>
        <p:nvSpPr>
          <p:cNvPr id="454663" name="Rectangle 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阵发期</a:t>
            </a:r>
            <a:endParaRPr lang="en-US" altLang="zh-CN" dirty="0"/>
          </a:p>
          <a:p>
            <a:pPr lvl="1"/>
            <a:r>
              <a:rPr lang="en-US" altLang="zh-CN" dirty="0"/>
              <a:t>CPU burst cycle: </a:t>
            </a:r>
            <a:r>
              <a:rPr lang="zh-CN" altLang="en-US" dirty="0"/>
              <a:t>进程</a:t>
            </a:r>
            <a:r>
              <a:rPr lang="en-US" altLang="zh-CN" dirty="0"/>
              <a:t>(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  <a:r>
              <a:rPr lang="zh-CN" altLang="en-US" dirty="0"/>
              <a:t>使用</a:t>
            </a:r>
            <a:r>
              <a:rPr lang="en-US" altLang="zh-CN" dirty="0"/>
              <a:t>CPU</a:t>
            </a:r>
            <a:r>
              <a:rPr lang="zh-CN" altLang="en-US" dirty="0"/>
              <a:t>计算；</a:t>
            </a:r>
          </a:p>
          <a:p>
            <a:pPr lvl="1"/>
            <a:r>
              <a:rPr lang="en-US" altLang="zh-CN" dirty="0"/>
              <a:t>I/O burst cycle: </a:t>
            </a:r>
            <a:r>
              <a:rPr lang="zh-CN" altLang="en-US" dirty="0"/>
              <a:t>进程</a:t>
            </a:r>
            <a:r>
              <a:rPr lang="en-US" altLang="zh-CN" dirty="0"/>
              <a:t>(</a:t>
            </a:r>
            <a:r>
              <a:rPr lang="zh-CN" altLang="en-US" dirty="0"/>
              <a:t>线程</a:t>
            </a:r>
            <a:r>
              <a:rPr lang="en-US" altLang="zh-CN" dirty="0"/>
              <a:t>)</a:t>
            </a:r>
            <a:r>
              <a:rPr lang="zh-CN" altLang="en-US" dirty="0"/>
              <a:t>使用设备</a:t>
            </a:r>
            <a:r>
              <a:rPr lang="en-US" altLang="zh-CN" dirty="0"/>
              <a:t>I/O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进程运行行为</a:t>
            </a:r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、</a:t>
            </a:r>
            <a:r>
              <a:rPr lang="en-US" altLang="zh-CN" dirty="0"/>
              <a:t>I/O</a:t>
            </a:r>
            <a:r>
              <a:rPr lang="zh-CN" altLang="en-US" dirty="0"/>
              <a:t>交替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4" t="10310" r="40599" b="52560"/>
          <a:stretch>
            <a:fillRect/>
          </a:stretch>
        </p:blipFill>
        <p:spPr bwMode="auto">
          <a:xfrm>
            <a:off x="5010648" y="1336551"/>
            <a:ext cx="3413125" cy="47974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4662" name="Rectangle 6"/>
          <p:cNvSpPr>
            <a:spLocks noChangeArrowheads="1"/>
          </p:cNvSpPr>
          <p:nvPr/>
        </p:nvSpPr>
        <p:spPr bwMode="auto">
          <a:xfrm>
            <a:off x="685800" y="1981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l"/>
            <a:endParaRPr lang="en-US" altLang="zh-CN" sz="3600" b="1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ea typeface="宋体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C567A-891A-DC44-A2BC-5340AC41883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40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</a:t>
            </a:r>
            <a:r>
              <a:rPr lang="en-US" altLang="zh-CN" dirty="0"/>
              <a:t>——</a:t>
            </a:r>
            <a:r>
              <a:rPr lang="zh-CN" altLang="en-US" dirty="0"/>
              <a:t>资源分配问题 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根据系统的资源分配策略所规定的资源分配算法。对于不同的系统目标，通常采用不同的调度算法。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E7D09-9798-C74D-B56E-35773C15626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083833218"/>
              </p:ext>
            </p:extLst>
          </p:nvPr>
        </p:nvGraphicFramePr>
        <p:xfrm>
          <a:off x="1524000" y="3325440"/>
          <a:ext cx="6096000" cy="291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76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——FCFS</a:t>
            </a:r>
            <a:endParaRPr lang="zh-CN" alt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 (First-Come-First-Served)</a:t>
            </a:r>
          </a:p>
          <a:p>
            <a:pPr lvl="1"/>
            <a:r>
              <a:rPr lang="zh-CN" altLang="en-US" dirty="0"/>
              <a:t>当每个进程就绪后，它加入就绪队列（队尾）。</a:t>
            </a:r>
            <a:endParaRPr lang="en-US" altLang="zh-CN" dirty="0"/>
          </a:p>
          <a:p>
            <a:pPr lvl="1"/>
            <a:r>
              <a:rPr lang="zh-CN" altLang="en-US" dirty="0"/>
              <a:t>当正在运行的进程停止执行时，选择在就绪队列中存在时间最长的进程运行（队首）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8E11-3FF5-2341-BF4E-8694EA630A4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78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5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7C96-957A-6449-8D49-26D53D7D016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23</a:t>
            </a:fld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486571"/>
              </p:ext>
            </p:extLst>
          </p:nvPr>
        </p:nvGraphicFramePr>
        <p:xfrm>
          <a:off x="611560" y="1772816"/>
          <a:ext cx="8075241" cy="403245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294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37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进程名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产生时间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 dirty="0">
                          <a:effectLst/>
                        </a:rPr>
                        <a:t>服务时间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优先级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kern="100">
                          <a:effectLst/>
                        </a:rPr>
                        <a:t>时间片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P1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0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2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1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6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P3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2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1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4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4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P4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>
                          <a:effectLst/>
                        </a:rPr>
                        <a:t>5</a:t>
                      </a:r>
                      <a:endParaRPr lang="zh-CN" sz="28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kern="100" dirty="0">
                          <a:effectLst/>
                        </a:rPr>
                        <a:t>3</a:t>
                      </a:r>
                      <a:endParaRPr lang="zh-CN" sz="28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45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FCFS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BF74F-FB56-4646-B819-685CA4AA9834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24</a:t>
            </a:fld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647801" y="2420888"/>
            <a:ext cx="6316687" cy="2592288"/>
            <a:chOff x="1063624" y="2893586"/>
            <a:chExt cx="6316687" cy="2592288"/>
          </a:xfrm>
        </p:grpSpPr>
        <p:grpSp>
          <p:nvGrpSpPr>
            <p:cNvPr id="55" name="组合 54"/>
            <p:cNvGrpSpPr/>
            <p:nvPr/>
          </p:nvGrpSpPr>
          <p:grpSpPr>
            <a:xfrm>
              <a:off x="1063624" y="2893586"/>
              <a:ext cx="6316687" cy="2191599"/>
              <a:chOff x="949325" y="3610036"/>
              <a:chExt cx="4343400" cy="1187116"/>
            </a:xfrm>
          </p:grpSpPr>
          <p:sp>
            <p:nvSpPr>
              <p:cNvPr id="7" name="Line 18"/>
              <p:cNvSpPr>
                <a:spLocks noChangeShapeType="1"/>
              </p:cNvSpPr>
              <p:nvPr/>
            </p:nvSpPr>
            <p:spPr bwMode="auto">
              <a:xfrm>
                <a:off x="949325" y="4797152"/>
                <a:ext cx="434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949325" y="3610036"/>
                <a:ext cx="0" cy="11871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1406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1635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863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2092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2320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549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>
                <a:off x="2778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006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4606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>
                <a:off x="4378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44"/>
              <p:cNvSpPr>
                <a:spLocks noChangeShapeType="1"/>
              </p:cNvSpPr>
              <p:nvPr/>
            </p:nvSpPr>
            <p:spPr bwMode="auto">
              <a:xfrm>
                <a:off x="4149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>
                <a:off x="3921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46"/>
              <p:cNvSpPr>
                <a:spLocks noChangeShapeType="1"/>
              </p:cNvSpPr>
              <p:nvPr/>
            </p:nvSpPr>
            <p:spPr bwMode="auto">
              <a:xfrm>
                <a:off x="3692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47"/>
              <p:cNvSpPr>
                <a:spLocks noChangeShapeType="1"/>
              </p:cNvSpPr>
              <p:nvPr/>
            </p:nvSpPr>
            <p:spPr bwMode="auto">
              <a:xfrm>
                <a:off x="3463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>
                <a:off x="3235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>
                <a:off x="1184803" y="4689201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572078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37000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01914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66829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31743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32538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97452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2366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endParaRPr lang="zh-CN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67405" y="51165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653352"/>
              </p:ext>
            </p:extLst>
          </p:nvPr>
        </p:nvGraphicFramePr>
        <p:xfrm>
          <a:off x="80147" y="1258823"/>
          <a:ext cx="4013912" cy="169348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进程名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产生时间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服务时间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时间片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647801" y="3779748"/>
            <a:ext cx="664907" cy="369332"/>
            <a:chOff x="1063624" y="5219908"/>
            <a:chExt cx="664907" cy="3693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63624" y="5589240"/>
              <a:ext cx="6649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81071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3317845" y="3688347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312708" y="3327641"/>
            <a:ext cx="1994751" cy="384389"/>
            <a:chOff x="1728531" y="4767801"/>
            <a:chExt cx="1994751" cy="38438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1728531" y="5152190"/>
              <a:ext cx="199475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393453" y="4767801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5297057" y="3257524"/>
            <a:ext cx="0" cy="4715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5238264" y="2881842"/>
            <a:ext cx="466794" cy="393850"/>
            <a:chOff x="3654087" y="4322002"/>
            <a:chExt cx="466794" cy="393850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719229" y="4715852"/>
              <a:ext cx="33651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654087" y="432200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</p:grpSp>
      <p:cxnSp>
        <p:nvCxnSpPr>
          <p:cNvPr id="72" name="直接连接符 71"/>
          <p:cNvCxnSpPr/>
          <p:nvPr/>
        </p:nvCxnSpPr>
        <p:spPr>
          <a:xfrm flipH="1">
            <a:off x="5643023" y="2823298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303299" y="2823298"/>
            <a:ext cx="1" cy="1774533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639761" y="2420888"/>
            <a:ext cx="1663539" cy="421804"/>
            <a:chOff x="4055584" y="3861048"/>
            <a:chExt cx="1663539" cy="421804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4055584" y="4282852"/>
              <a:ext cx="1663539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610099" y="386104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338171" y="5725518"/>
            <a:ext cx="821250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平均周转时间</a:t>
            </a:r>
            <a:r>
              <a:rPr lang="zh-CN" alt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：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sym typeface="Wingdings"/>
              </a:rPr>
              <a:t>((2-0)+(8-1)+(9-2)+(14-3))/4 = 6.75 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14404" y="4941168"/>
            <a:ext cx="466794" cy="649546"/>
            <a:chOff x="2414404" y="4941168"/>
            <a:chExt cx="466794" cy="649546"/>
          </a:xfrm>
        </p:grpSpPr>
        <p:sp>
          <p:nvSpPr>
            <p:cNvPr id="26" name="TextBox 25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6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2756864" y="4941168"/>
            <a:ext cx="466794" cy="649546"/>
            <a:chOff x="2414404" y="4941168"/>
            <a:chExt cx="466794" cy="649546"/>
          </a:xfrm>
        </p:grpSpPr>
        <p:sp>
          <p:nvSpPr>
            <p:cNvPr id="78" name="TextBox 77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  <p:cxnSp>
          <p:nvCxnSpPr>
            <p:cNvPr id="79" name="直接箭头连接符 78"/>
            <p:cNvCxnSpPr>
              <a:stCxn id="78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079311" y="4941168"/>
            <a:ext cx="466794" cy="649546"/>
            <a:chOff x="2414404" y="4941168"/>
            <a:chExt cx="466794" cy="649546"/>
          </a:xfrm>
        </p:grpSpPr>
        <p:sp>
          <p:nvSpPr>
            <p:cNvPr id="81" name="TextBox 80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  <p:cxnSp>
          <p:nvCxnSpPr>
            <p:cNvPr id="82" name="直接箭头连接符 81"/>
            <p:cNvCxnSpPr>
              <a:stCxn id="81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411776" y="4941168"/>
            <a:ext cx="466794" cy="649546"/>
            <a:chOff x="2414404" y="4941168"/>
            <a:chExt cx="466794" cy="649546"/>
          </a:xfrm>
        </p:grpSpPr>
        <p:sp>
          <p:nvSpPr>
            <p:cNvPr id="84" name="TextBox 83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>
              <a:stCxn id="84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31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——FCFS</a:t>
            </a:r>
            <a:endParaRPr lang="zh-CN" altLang="en-US" dirty="0"/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非抢占调度</a:t>
            </a:r>
          </a:p>
          <a:p>
            <a:pPr lvl="1"/>
            <a:r>
              <a:rPr lang="zh-CN" altLang="en-US" dirty="0"/>
              <a:t>对长进程有利，不利于短进程。</a:t>
            </a:r>
          </a:p>
          <a:p>
            <a:pPr lvl="1"/>
            <a:r>
              <a:rPr lang="zh-CN" altLang="en-US" dirty="0"/>
              <a:t>适合</a:t>
            </a:r>
            <a:r>
              <a:rPr lang="en-US" altLang="zh-CN" dirty="0"/>
              <a:t>CPU</a:t>
            </a:r>
            <a:r>
              <a:rPr lang="zh-CN" altLang="en-US" dirty="0"/>
              <a:t>繁忙型进程，不适合</a:t>
            </a:r>
            <a:r>
              <a:rPr lang="en-US" altLang="zh-CN" dirty="0"/>
              <a:t>I/O</a:t>
            </a:r>
            <a:r>
              <a:rPr lang="zh-CN" altLang="en-US" dirty="0"/>
              <a:t>繁忙型进程（系统角度）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不能直接用于分时系统</a:t>
            </a:r>
            <a:endParaRPr lang="en-US" altLang="zh-CN" dirty="0">
              <a:solidFill>
                <a:schemeClr val="accent2"/>
              </a:solidFill>
            </a:endParaRPr>
          </a:p>
          <a:p>
            <a:pPr lvl="1"/>
            <a:r>
              <a:rPr lang="zh-CN" altLang="en-US" dirty="0"/>
              <a:t>往往与其它调度算法综合使用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5FFB-AF5A-0749-A407-CB47E00FCA5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29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Shortest Job/Process First/Next, SJF/SPF/SJN/SPN</a:t>
            </a:r>
          </a:p>
          <a:p>
            <a:r>
              <a:rPr lang="zh-CN" altLang="en-US" dirty="0"/>
              <a:t>非剥夺，当前进程结束后，选择所需处理时间最短的进程。</a:t>
            </a:r>
            <a:endParaRPr lang="en-US" altLang="zh-CN" dirty="0"/>
          </a:p>
          <a:p>
            <a:r>
              <a:rPr lang="zh-CN" altLang="en-US" dirty="0"/>
              <a:t>如果两个进程剩余时间相同，则使用</a:t>
            </a:r>
            <a:r>
              <a:rPr lang="en-US" altLang="zh-CN" dirty="0"/>
              <a:t>FCFS</a:t>
            </a:r>
            <a:r>
              <a:rPr lang="zh-CN" altLang="en-US" dirty="0"/>
              <a:t>来调度。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4F88B-643B-C644-B2C1-A2F79D2CE3E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02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SJF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BE3DA-65E3-5348-8366-C10288FFBB7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27</a:t>
            </a:fld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647801" y="2420888"/>
            <a:ext cx="6316687" cy="2592288"/>
            <a:chOff x="1063624" y="2893586"/>
            <a:chExt cx="6316687" cy="2592288"/>
          </a:xfrm>
        </p:grpSpPr>
        <p:grpSp>
          <p:nvGrpSpPr>
            <p:cNvPr id="55" name="组合 54"/>
            <p:cNvGrpSpPr/>
            <p:nvPr/>
          </p:nvGrpSpPr>
          <p:grpSpPr>
            <a:xfrm>
              <a:off x="1063624" y="2893586"/>
              <a:ext cx="6316687" cy="2191599"/>
              <a:chOff x="949325" y="3610036"/>
              <a:chExt cx="4343400" cy="1187116"/>
            </a:xfrm>
          </p:grpSpPr>
          <p:sp>
            <p:nvSpPr>
              <p:cNvPr id="7" name="Line 18"/>
              <p:cNvSpPr>
                <a:spLocks noChangeShapeType="1"/>
              </p:cNvSpPr>
              <p:nvPr/>
            </p:nvSpPr>
            <p:spPr bwMode="auto">
              <a:xfrm>
                <a:off x="949325" y="4797152"/>
                <a:ext cx="43434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Line 33"/>
              <p:cNvSpPr>
                <a:spLocks noChangeShapeType="1"/>
              </p:cNvSpPr>
              <p:nvPr/>
            </p:nvSpPr>
            <p:spPr bwMode="auto">
              <a:xfrm>
                <a:off x="949325" y="3610036"/>
                <a:ext cx="0" cy="11871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Line 34"/>
              <p:cNvSpPr>
                <a:spLocks noChangeShapeType="1"/>
              </p:cNvSpPr>
              <p:nvPr/>
            </p:nvSpPr>
            <p:spPr bwMode="auto">
              <a:xfrm>
                <a:off x="1406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Line 35"/>
              <p:cNvSpPr>
                <a:spLocks noChangeShapeType="1"/>
              </p:cNvSpPr>
              <p:nvPr/>
            </p:nvSpPr>
            <p:spPr bwMode="auto">
              <a:xfrm>
                <a:off x="1635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Line 36"/>
              <p:cNvSpPr>
                <a:spLocks noChangeShapeType="1"/>
              </p:cNvSpPr>
              <p:nvPr/>
            </p:nvSpPr>
            <p:spPr bwMode="auto">
              <a:xfrm>
                <a:off x="1863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Line 37"/>
              <p:cNvSpPr>
                <a:spLocks noChangeShapeType="1"/>
              </p:cNvSpPr>
              <p:nvPr/>
            </p:nvSpPr>
            <p:spPr bwMode="auto">
              <a:xfrm>
                <a:off x="2092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Line 38"/>
              <p:cNvSpPr>
                <a:spLocks noChangeShapeType="1"/>
              </p:cNvSpPr>
              <p:nvPr/>
            </p:nvSpPr>
            <p:spPr bwMode="auto">
              <a:xfrm>
                <a:off x="2320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Line 39"/>
              <p:cNvSpPr>
                <a:spLocks noChangeShapeType="1"/>
              </p:cNvSpPr>
              <p:nvPr/>
            </p:nvSpPr>
            <p:spPr bwMode="auto">
              <a:xfrm>
                <a:off x="2549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Line 40"/>
              <p:cNvSpPr>
                <a:spLocks noChangeShapeType="1"/>
              </p:cNvSpPr>
              <p:nvPr/>
            </p:nvSpPr>
            <p:spPr bwMode="auto">
              <a:xfrm>
                <a:off x="2778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Line 41"/>
              <p:cNvSpPr>
                <a:spLocks noChangeShapeType="1"/>
              </p:cNvSpPr>
              <p:nvPr/>
            </p:nvSpPr>
            <p:spPr bwMode="auto">
              <a:xfrm>
                <a:off x="3006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Line 42"/>
              <p:cNvSpPr>
                <a:spLocks noChangeShapeType="1"/>
              </p:cNvSpPr>
              <p:nvPr/>
            </p:nvSpPr>
            <p:spPr bwMode="auto">
              <a:xfrm>
                <a:off x="4606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Line 43"/>
              <p:cNvSpPr>
                <a:spLocks noChangeShapeType="1"/>
              </p:cNvSpPr>
              <p:nvPr/>
            </p:nvSpPr>
            <p:spPr bwMode="auto">
              <a:xfrm>
                <a:off x="4378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Line 44"/>
              <p:cNvSpPr>
                <a:spLocks noChangeShapeType="1"/>
              </p:cNvSpPr>
              <p:nvPr/>
            </p:nvSpPr>
            <p:spPr bwMode="auto">
              <a:xfrm>
                <a:off x="41497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Line 45"/>
              <p:cNvSpPr>
                <a:spLocks noChangeShapeType="1"/>
              </p:cNvSpPr>
              <p:nvPr/>
            </p:nvSpPr>
            <p:spPr bwMode="auto">
              <a:xfrm>
                <a:off x="39211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Line 46"/>
              <p:cNvSpPr>
                <a:spLocks noChangeShapeType="1"/>
              </p:cNvSpPr>
              <p:nvPr/>
            </p:nvSpPr>
            <p:spPr bwMode="auto">
              <a:xfrm>
                <a:off x="36925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Line 47"/>
              <p:cNvSpPr>
                <a:spLocks noChangeShapeType="1"/>
              </p:cNvSpPr>
              <p:nvPr/>
            </p:nvSpPr>
            <p:spPr bwMode="auto">
              <a:xfrm>
                <a:off x="34639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Line 48"/>
              <p:cNvSpPr>
                <a:spLocks noChangeShapeType="1"/>
              </p:cNvSpPr>
              <p:nvPr/>
            </p:nvSpPr>
            <p:spPr bwMode="auto">
              <a:xfrm>
                <a:off x="3235325" y="4689202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>
                <a:off x="1184803" y="4689201"/>
                <a:ext cx="0" cy="10001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1572078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237000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01914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66829" y="5116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8</a:t>
              </a:r>
              <a:endParaRPr lang="zh-CN" alt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31743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832538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12</a:t>
              </a:r>
              <a:endParaRPr lang="zh-CN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497452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14</a:t>
              </a:r>
              <a:endParaRPr lang="zh-CN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62366" y="51165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endParaRPr lang="zh-CN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67405" y="5116542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</a:t>
              </a:r>
              <a:endParaRPr lang="zh-CN" altLang="en-US" dirty="0"/>
            </a:p>
          </p:txBody>
        </p:sp>
      </p:grp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19748"/>
              </p:ext>
            </p:extLst>
          </p:nvPr>
        </p:nvGraphicFramePr>
        <p:xfrm>
          <a:off x="80147" y="1258823"/>
          <a:ext cx="4013912" cy="169348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11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3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3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61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进程名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产生时间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服务时间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时间片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P3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P4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2647801" y="3779748"/>
            <a:ext cx="664907" cy="369332"/>
            <a:chOff x="1063624" y="5219908"/>
            <a:chExt cx="664907" cy="369332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63624" y="5589240"/>
              <a:ext cx="664907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181071" y="521990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3317845" y="3688347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3270584" y="3327641"/>
            <a:ext cx="466794" cy="384389"/>
            <a:chOff x="1475792" y="4767801"/>
            <a:chExt cx="2800709" cy="384389"/>
          </a:xfrm>
        </p:grpSpPr>
        <p:cxnSp>
          <p:nvCxnSpPr>
            <p:cNvPr id="67" name="直接连接符 66"/>
            <p:cNvCxnSpPr/>
            <p:nvPr/>
          </p:nvCxnSpPr>
          <p:spPr>
            <a:xfrm>
              <a:off x="1728531" y="5152190"/>
              <a:ext cx="1994751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475792" y="4767801"/>
              <a:ext cx="2800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</p:grpSp>
      <p:cxnSp>
        <p:nvCxnSpPr>
          <p:cNvPr id="69" name="直接连接符 68"/>
          <p:cNvCxnSpPr/>
          <p:nvPr/>
        </p:nvCxnSpPr>
        <p:spPr>
          <a:xfrm>
            <a:off x="3647771" y="3256849"/>
            <a:ext cx="0" cy="47155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3645172" y="2874527"/>
            <a:ext cx="1662290" cy="392539"/>
            <a:chOff x="3718956" y="4314687"/>
            <a:chExt cx="324345" cy="392539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3718956" y="4707226"/>
              <a:ext cx="324345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809847" y="4314687"/>
              <a:ext cx="99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</p:grpSp>
      <p:cxnSp>
        <p:nvCxnSpPr>
          <p:cNvPr id="72" name="直接连接符 71"/>
          <p:cNvCxnSpPr/>
          <p:nvPr/>
        </p:nvCxnSpPr>
        <p:spPr>
          <a:xfrm flipH="1">
            <a:off x="5309332" y="2806046"/>
            <a:ext cx="4053" cy="47179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7303299" y="2823298"/>
            <a:ext cx="1" cy="1774533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307459" y="2396628"/>
            <a:ext cx="2013093" cy="421804"/>
            <a:chOff x="3706030" y="3861048"/>
            <a:chExt cx="2013093" cy="421804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3706030" y="4282852"/>
              <a:ext cx="2013093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4516607" y="3861048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</p:grpSp>
      <p:sp>
        <p:nvSpPr>
          <p:cNvPr id="24" name="矩形 23"/>
          <p:cNvSpPr/>
          <p:nvPr/>
        </p:nvSpPr>
        <p:spPr>
          <a:xfrm>
            <a:off x="1662022" y="5698384"/>
            <a:ext cx="598112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平均周转时间</a:t>
            </a:r>
            <a:r>
              <a:rPr lang="zh-CN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：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</a:t>
            </a:r>
            <a:r>
              <a:rPr lang="en-US" altLang="zh-CN" sz="28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2+13+1+5</a:t>
            </a:r>
            <a:r>
              <a:rPr lang="en-US" altLang="zh-CN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)/4 = 5.25</a:t>
            </a:r>
            <a:endParaRPr lang="zh-CN" altLang="en-US" sz="2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14404" y="4941168"/>
            <a:ext cx="466794" cy="649546"/>
            <a:chOff x="2414404" y="4941168"/>
            <a:chExt cx="466794" cy="649546"/>
          </a:xfrm>
        </p:grpSpPr>
        <p:sp>
          <p:nvSpPr>
            <p:cNvPr id="26" name="TextBox 25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P1</a:t>
              </a:r>
              <a:endParaRPr lang="zh-CN" altLang="en-US" dirty="0"/>
            </a:p>
          </p:txBody>
        </p:sp>
        <p:cxnSp>
          <p:nvCxnSpPr>
            <p:cNvPr id="28" name="直接箭头连接符 27"/>
            <p:cNvCxnSpPr>
              <a:stCxn id="26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7" name="组合 76"/>
          <p:cNvGrpSpPr/>
          <p:nvPr/>
        </p:nvGrpSpPr>
        <p:grpSpPr>
          <a:xfrm>
            <a:off x="2756864" y="4941168"/>
            <a:ext cx="466794" cy="649546"/>
            <a:chOff x="2414404" y="4941168"/>
            <a:chExt cx="466794" cy="649546"/>
          </a:xfrm>
        </p:grpSpPr>
        <p:sp>
          <p:nvSpPr>
            <p:cNvPr id="78" name="TextBox 77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P2</a:t>
              </a:r>
              <a:endParaRPr lang="zh-CN" altLang="en-US" dirty="0"/>
            </a:p>
          </p:txBody>
        </p:sp>
        <p:cxnSp>
          <p:nvCxnSpPr>
            <p:cNvPr id="79" name="直接箭头连接符 78"/>
            <p:cNvCxnSpPr>
              <a:stCxn id="78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组合 79"/>
          <p:cNvGrpSpPr/>
          <p:nvPr/>
        </p:nvGrpSpPr>
        <p:grpSpPr>
          <a:xfrm>
            <a:off x="3079311" y="4941168"/>
            <a:ext cx="466794" cy="649546"/>
            <a:chOff x="2414404" y="4941168"/>
            <a:chExt cx="466794" cy="649546"/>
          </a:xfrm>
        </p:grpSpPr>
        <p:sp>
          <p:nvSpPr>
            <p:cNvPr id="81" name="TextBox 80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P3</a:t>
              </a:r>
              <a:endParaRPr lang="zh-CN" altLang="en-US" dirty="0"/>
            </a:p>
          </p:txBody>
        </p:sp>
        <p:cxnSp>
          <p:nvCxnSpPr>
            <p:cNvPr id="82" name="直接箭头连接符 81"/>
            <p:cNvCxnSpPr>
              <a:stCxn id="81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3" name="组合 82"/>
          <p:cNvGrpSpPr/>
          <p:nvPr/>
        </p:nvGrpSpPr>
        <p:grpSpPr>
          <a:xfrm>
            <a:off x="3411776" y="4941168"/>
            <a:ext cx="466794" cy="649546"/>
            <a:chOff x="2414404" y="4941168"/>
            <a:chExt cx="466794" cy="649546"/>
          </a:xfrm>
        </p:grpSpPr>
        <p:sp>
          <p:nvSpPr>
            <p:cNvPr id="84" name="TextBox 83"/>
            <p:cNvSpPr txBox="1"/>
            <p:nvPr/>
          </p:nvSpPr>
          <p:spPr>
            <a:xfrm>
              <a:off x="2414404" y="5221382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P4</a:t>
              </a:r>
              <a:endParaRPr lang="zh-CN" altLang="en-US" dirty="0"/>
            </a:p>
          </p:txBody>
        </p:sp>
        <p:cxnSp>
          <p:nvCxnSpPr>
            <p:cNvPr id="85" name="直接箭头连接符 84"/>
            <p:cNvCxnSpPr>
              <a:stCxn id="84" idx="0"/>
            </p:cNvCxnSpPr>
            <p:nvPr/>
          </p:nvCxnSpPr>
          <p:spPr>
            <a:xfrm flipV="1">
              <a:off x="2647801" y="4941168"/>
              <a:ext cx="0" cy="2802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838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</a:t>
            </a: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有利于短进程，提高了平均周转时间</a:t>
            </a:r>
          </a:p>
          <a:p>
            <a:pPr lvl="1"/>
            <a:r>
              <a:rPr lang="zh-CN" altLang="en-US" dirty="0"/>
              <a:t>长进程可能被饿死（</a:t>
            </a:r>
            <a:r>
              <a:rPr lang="en-US" altLang="zh-CN" dirty="0"/>
              <a:t>starvation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需要知道或估计每个进程的处理时间。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1563-9EA9-8C4B-AFFD-90E52ABD3F6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99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8FDC7-F023-EB41-829C-05EB9DE1E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B893E9-4D58-7648-8E35-58D98C82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现在有三个同时到达的作业</a:t>
            </a:r>
            <a:r>
              <a:rPr kumimoji="1" lang="en-US" altLang="zh-CN"/>
              <a:t>J1, J2</a:t>
            </a:r>
            <a:r>
              <a:rPr kumimoji="1" lang="zh-CN" altLang="en-US"/>
              <a:t>和</a:t>
            </a:r>
            <a:r>
              <a:rPr kumimoji="1" lang="en-US" altLang="zh-CN"/>
              <a:t>J3</a:t>
            </a:r>
            <a:r>
              <a:rPr kumimoji="1" lang="zh-CN" altLang="en-US"/>
              <a:t>，它们的执行时间分别是</a:t>
            </a:r>
            <a:r>
              <a:rPr kumimoji="1" lang="en-US" altLang="zh-CN"/>
              <a:t>T1, T2</a:t>
            </a:r>
            <a:r>
              <a:rPr kumimoji="1" lang="zh-CN" altLang="en-US"/>
              <a:t>和</a:t>
            </a:r>
            <a:r>
              <a:rPr kumimoji="1" lang="en-US" altLang="zh-CN"/>
              <a:t>T3</a:t>
            </a:r>
            <a:r>
              <a:rPr kumimoji="1" lang="zh-CN" altLang="en-US"/>
              <a:t>，且</a:t>
            </a:r>
            <a:r>
              <a:rPr kumimoji="1" lang="en-US" altLang="zh-CN"/>
              <a:t>T1&gt;T2&gt;T3</a:t>
            </a:r>
            <a:r>
              <a:rPr kumimoji="1" lang="zh-CN" altLang="en-US"/>
              <a:t>。系统采用单道方式运行且采用短作业优先调度算法，则平均周转时间是</a:t>
            </a:r>
            <a:endParaRPr kumimoji="1" lang="en-US" altLang="zh-CN"/>
          </a:p>
          <a:p>
            <a:r>
              <a:rPr lang="en-US" altLang="zh-CN">
                <a:solidFill>
                  <a:schemeClr val="bg1"/>
                </a:solidFill>
              </a:rPr>
              <a:t>(T1+2T2+3T3)/3</a:t>
            </a:r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B13EE5-34FA-0647-92DC-C9E93EED8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C915E7-9EBE-5A47-B9B9-5BC5470B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9D1AE-7439-0D4D-977F-00A8402D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67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调度的目标、原则和方式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626075167"/>
              </p:ext>
            </p:extLst>
          </p:nvPr>
        </p:nvGraphicFramePr>
        <p:xfrm>
          <a:off x="158824" y="1351127"/>
          <a:ext cx="8229600" cy="4872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2C685-BFF6-6543-BB4E-BE0BE3105B06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03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000B-7CE2-4C4E-A4DF-E508FB43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F40D4-C67A-474A-9AB3-B2A809360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假设有以下进程，每个进程的到达时间和执行时间如下。采用</a:t>
            </a:r>
            <a:r>
              <a:rPr kumimoji="1" lang="en-US" altLang="zh-CN"/>
              <a:t>SJF</a:t>
            </a:r>
            <a:r>
              <a:rPr kumimoji="1" lang="zh-CN" altLang="en-US"/>
              <a:t>算法，平均等待时间是（</a:t>
            </a:r>
            <a:r>
              <a:rPr kumimoji="1" lang="en-US" altLang="zh-CN">
                <a:solidFill>
                  <a:schemeClr val="bg1"/>
                </a:solidFill>
              </a:rPr>
              <a:t>3.0</a:t>
            </a:r>
            <a:r>
              <a:rPr kumimoji="1" lang="zh-CN" altLang="en-US"/>
              <a:t>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6B07BA-AEB2-BF43-935A-03D39CAAC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BC77F8-CE58-D14D-AAB9-937A6001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2E2380-643C-4247-A827-394816F2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E74D65D-8113-5443-AB82-CAF2ECBBD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288109"/>
              </p:ext>
            </p:extLst>
          </p:nvPr>
        </p:nvGraphicFramePr>
        <p:xfrm>
          <a:off x="3102927" y="3092606"/>
          <a:ext cx="3845337" cy="313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502">
                  <a:extLst>
                    <a:ext uri="{9D8B030D-6E8A-4147-A177-3AD203B41FA5}">
                      <a16:colId xmlns:a16="http://schemas.microsoft.com/office/drawing/2014/main" val="2358404751"/>
                    </a:ext>
                  </a:extLst>
                </a:gridCol>
                <a:gridCol w="1281502">
                  <a:extLst>
                    <a:ext uri="{9D8B030D-6E8A-4147-A177-3AD203B41FA5}">
                      <a16:colId xmlns:a16="http://schemas.microsoft.com/office/drawing/2014/main" val="3946350713"/>
                    </a:ext>
                  </a:extLst>
                </a:gridCol>
                <a:gridCol w="1282333">
                  <a:extLst>
                    <a:ext uri="{9D8B030D-6E8A-4147-A177-3AD203B41FA5}">
                      <a16:colId xmlns:a16="http://schemas.microsoft.com/office/drawing/2014/main" val="1118372025"/>
                    </a:ext>
                  </a:extLst>
                </a:gridCol>
              </a:tblGrid>
              <a:tr h="50831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进程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到达时间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执行时间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5088950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P1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0.0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7505937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P2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733773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4.0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0941887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P4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6.0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5250741"/>
                  </a:ext>
                </a:extLst>
              </a:tr>
              <a:tr h="52449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P5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7.0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795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61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轮转调度</a:t>
            </a:r>
            <a:r>
              <a:rPr lang="en-US" altLang="zh-CN" dirty="0"/>
              <a:t>RR(Round Robin)</a:t>
            </a:r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时间片调度</a:t>
            </a:r>
            <a:r>
              <a:rPr lang="en-US" altLang="zh-CN" dirty="0"/>
              <a:t>(time slicing)</a:t>
            </a:r>
            <a:r>
              <a:rPr lang="zh-CN" altLang="en-US" dirty="0"/>
              <a:t>：以一定的时间间隔周期性产生时钟中断，当前正在运行的进程被置于就绪队列尾，然后基于</a:t>
            </a:r>
            <a:r>
              <a:rPr lang="en-US" altLang="zh-CN" dirty="0"/>
              <a:t>FCFS</a:t>
            </a:r>
            <a:r>
              <a:rPr lang="zh-CN" altLang="en-US" dirty="0"/>
              <a:t>选择下一个就绪进程运行。</a:t>
            </a:r>
            <a:endParaRPr lang="en-US" altLang="zh-CN" dirty="0"/>
          </a:p>
          <a:p>
            <a:r>
              <a:rPr lang="zh-CN" altLang="en-US" dirty="0"/>
              <a:t>时间片的长度从几</a:t>
            </a:r>
            <a:r>
              <a:rPr lang="en-US" altLang="zh-CN" dirty="0" err="1"/>
              <a:t>ms</a:t>
            </a:r>
            <a:r>
              <a:rPr lang="en-US" altLang="zh-CN" dirty="0"/>
              <a:t>~</a:t>
            </a:r>
            <a:r>
              <a:rPr lang="zh-CN" altLang="en-US" dirty="0"/>
              <a:t>几百</a:t>
            </a:r>
            <a:r>
              <a:rPr lang="en-US" altLang="zh-CN" dirty="0" err="1"/>
              <a:t>ms</a:t>
            </a:r>
            <a:endParaRPr lang="en-US" altLang="zh-CN" dirty="0"/>
          </a:p>
          <a:p>
            <a:r>
              <a:rPr lang="zh-CN" altLang="en-US" dirty="0"/>
              <a:t>专门为分时系统设计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EB77-EE59-EE43-842E-28FD8417F91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649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3332" name="组合 7"/>
          <p:cNvGrpSpPr>
            <a:grpSpLocks/>
          </p:cNvGrpSpPr>
          <p:nvPr/>
        </p:nvGrpSpPr>
        <p:grpSpPr bwMode="auto">
          <a:xfrm>
            <a:off x="109538" y="3240236"/>
            <a:ext cx="8956675" cy="3213100"/>
            <a:chOff x="110292" y="1878346"/>
            <a:chExt cx="8956183" cy="3212648"/>
          </a:xfrm>
        </p:grpSpPr>
        <p:pic>
          <p:nvPicPr>
            <p:cNvPr id="483333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75" y="4409233"/>
              <a:ext cx="8604000" cy="681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3334" name="组合 5"/>
            <p:cNvGrpSpPr>
              <a:grpSpLocks/>
            </p:cNvGrpSpPr>
            <p:nvPr/>
          </p:nvGrpSpPr>
          <p:grpSpPr bwMode="auto">
            <a:xfrm>
              <a:off x="110292" y="1878346"/>
              <a:ext cx="8915083" cy="2572323"/>
              <a:chOff x="-388620" y="1548720"/>
              <a:chExt cx="9837420" cy="2838450"/>
            </a:xfrm>
          </p:grpSpPr>
          <p:pic>
            <p:nvPicPr>
              <p:cNvPr id="483335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48720"/>
                <a:ext cx="9448800" cy="82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3336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8620" y="2377395"/>
                <a:ext cx="9734550" cy="200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4279-347D-AE49-8271-3D82B1E6D7A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32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741" y="1735941"/>
            <a:ext cx="475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假定：当前进程调度结束置于队列尾部时，同一时刻进入的进程先放入队列。</a:t>
            </a:r>
          </a:p>
        </p:txBody>
      </p:sp>
    </p:spTree>
    <p:extLst>
      <p:ext uri="{BB962C8B-B14F-4D97-AF65-F5344CB8AC3E}">
        <p14:creationId xmlns:p14="http://schemas.microsoft.com/office/powerpoint/2010/main" val="3136656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轮转调度</a:t>
            </a: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时间片长度变化的影响</a:t>
            </a:r>
          </a:p>
          <a:p>
            <a:pPr lvl="1"/>
            <a:r>
              <a:rPr lang="zh-CN" altLang="en-US" dirty="0"/>
              <a:t>过长</a:t>
            </a:r>
            <a:r>
              <a:rPr lang="zh-CN" altLang="en-US" dirty="0">
                <a:sym typeface="Wingdings" pitchFamily="2" charset="2"/>
              </a:rPr>
              <a:t>：</a:t>
            </a:r>
            <a:r>
              <a:rPr lang="zh-CN" altLang="en-US" dirty="0"/>
              <a:t>退化为</a:t>
            </a:r>
            <a:r>
              <a:rPr lang="en-US" altLang="zh-CN" dirty="0"/>
              <a:t>FCFS</a:t>
            </a:r>
            <a:r>
              <a:rPr lang="zh-CN" altLang="en-US" dirty="0"/>
              <a:t>，进程在一个时间片内都执行完</a:t>
            </a:r>
          </a:p>
          <a:p>
            <a:pPr lvl="1"/>
            <a:r>
              <a:rPr lang="zh-CN" altLang="en-US" dirty="0"/>
              <a:t>过短：用户的一次请求需要多个时间片才能处理完，上下文切换次数增加</a:t>
            </a:r>
          </a:p>
          <a:p>
            <a:r>
              <a:rPr lang="zh-CN" altLang="en-US" dirty="0"/>
              <a:t>评价</a:t>
            </a:r>
          </a:p>
          <a:p>
            <a:pPr lvl="1"/>
            <a:r>
              <a:rPr lang="zh-CN" altLang="en-US" dirty="0"/>
              <a:t>相对公平</a:t>
            </a:r>
          </a:p>
          <a:p>
            <a:pPr lvl="1"/>
            <a:r>
              <a:rPr lang="zh-CN" altLang="en-US" dirty="0"/>
              <a:t>偏向于</a:t>
            </a:r>
            <a:r>
              <a:rPr lang="en-US" altLang="zh-CN" dirty="0"/>
              <a:t>CPU</a:t>
            </a:r>
            <a:r>
              <a:rPr lang="zh-CN" altLang="en-US" dirty="0"/>
              <a:t>型的进程</a:t>
            </a:r>
            <a:endParaRPr lang="en-US" altLang="zh-CN" dirty="0"/>
          </a:p>
          <a:p>
            <a:pPr lvl="1"/>
            <a:r>
              <a:rPr lang="zh-CN" altLang="en-US" dirty="0"/>
              <a:t>中断开销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86F48-405E-3741-88FF-9264A6D1E97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87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6A9EA-9C4F-2043-97F6-7682426B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课堂练习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8DF5E-1611-8A45-B1A0-6E5E5B3B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1127"/>
            <a:ext cx="8229600" cy="2005865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/>
              <a:t>假设有以下进程，每个进程的到达时间和执行时间如下。采用</a:t>
            </a:r>
            <a:r>
              <a:rPr kumimoji="1" lang="en-US" altLang="zh-CN"/>
              <a:t>Round Robin</a:t>
            </a:r>
            <a:r>
              <a:rPr kumimoji="1" lang="zh-CN" altLang="en-US"/>
              <a:t>作业调度算法，时间片大小为</a:t>
            </a:r>
            <a:r>
              <a:rPr kumimoji="1" lang="en-US" altLang="zh-CN"/>
              <a:t>1</a:t>
            </a:r>
            <a:r>
              <a:rPr kumimoji="1" lang="zh-CN" altLang="en-US"/>
              <a:t>（在下个时间片时，就绪队列中最早到达的进程最先被调度），系统平均等待时间是（ </a:t>
            </a:r>
            <a:r>
              <a:rPr kumimoji="1" lang="en-US" altLang="zh-CN">
                <a:solidFill>
                  <a:schemeClr val="bg1"/>
                </a:solidFill>
              </a:rPr>
              <a:t>3.8</a:t>
            </a:r>
            <a:r>
              <a:rPr kumimoji="1" lang="zh-CN" altLang="en-US"/>
              <a:t>  ）单位时间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8D5A75-5EBA-B14C-BEE9-A59D5134D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2F4EB-4373-904B-8FFF-85C52FD36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44576E-D0E6-9C4C-8AA9-2971183F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34</a:t>
            </a:fld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2422DBB-C079-C34C-8F14-85ECE34F1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159402"/>
              </p:ext>
            </p:extLst>
          </p:nvPr>
        </p:nvGraphicFramePr>
        <p:xfrm>
          <a:off x="2347393" y="3212976"/>
          <a:ext cx="4205808" cy="2937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1633">
                  <a:extLst>
                    <a:ext uri="{9D8B030D-6E8A-4147-A177-3AD203B41FA5}">
                      <a16:colId xmlns:a16="http://schemas.microsoft.com/office/drawing/2014/main" val="2373262983"/>
                    </a:ext>
                  </a:extLst>
                </a:gridCol>
                <a:gridCol w="1401633">
                  <a:extLst>
                    <a:ext uri="{9D8B030D-6E8A-4147-A177-3AD203B41FA5}">
                      <a16:colId xmlns:a16="http://schemas.microsoft.com/office/drawing/2014/main" val="1969841394"/>
                    </a:ext>
                  </a:extLst>
                </a:gridCol>
                <a:gridCol w="1402542">
                  <a:extLst>
                    <a:ext uri="{9D8B030D-6E8A-4147-A177-3AD203B41FA5}">
                      <a16:colId xmlns:a16="http://schemas.microsoft.com/office/drawing/2014/main" val="2013357045"/>
                    </a:ext>
                  </a:extLst>
                </a:gridCol>
              </a:tblGrid>
              <a:tr h="4560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进程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到达时间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400" kern="0">
                          <a:effectLst/>
                        </a:rPr>
                        <a:t>执行时间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3275733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0.0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174709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2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4357916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4.0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1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9583789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P4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6.0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7941297"/>
                  </a:ext>
                </a:extLst>
              </a:tr>
              <a:tr h="4592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P5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7.0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kern="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118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24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最短剩余时间调度</a:t>
            </a:r>
            <a:r>
              <a:rPr lang="en-US" altLang="zh-CN" dirty="0"/>
              <a:t>SRT</a:t>
            </a:r>
            <a:endParaRPr lang="zh-CN" altLang="en-US" dirty="0"/>
          </a:p>
        </p:txBody>
      </p:sp>
      <p:sp>
        <p:nvSpPr>
          <p:cNvPr id="460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Shortest Remaining Time</a:t>
            </a:r>
            <a:r>
              <a:rPr lang="zh-CN" altLang="en-US" dirty="0"/>
              <a:t> </a:t>
            </a:r>
            <a:r>
              <a:rPr lang="en-US" altLang="zh-CN" dirty="0"/>
              <a:t>(First), SRT(F)</a:t>
            </a:r>
          </a:p>
          <a:p>
            <a:r>
              <a:rPr lang="zh-CN" altLang="en-US" dirty="0"/>
              <a:t>原理：</a:t>
            </a:r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SJF</a:t>
            </a:r>
            <a:r>
              <a:rPr lang="zh-CN" altLang="en-US" dirty="0"/>
              <a:t>增加了剥夺机制</a:t>
            </a:r>
          </a:p>
          <a:p>
            <a:pPr lvl="1"/>
            <a:r>
              <a:rPr lang="zh-CN" altLang="en-US" dirty="0"/>
              <a:t>选择预期剩余时间最短的进程，</a:t>
            </a:r>
            <a:r>
              <a:rPr lang="zh-CN" altLang="en-US" dirty="0">
                <a:solidFill>
                  <a:srgbClr val="C00000"/>
                </a:solidFill>
              </a:rPr>
              <a:t>当一个新进程加入就绪队列时</a:t>
            </a:r>
            <a:r>
              <a:rPr lang="zh-CN" altLang="en-US" dirty="0"/>
              <a:t>，它可能比当前运行的进程具有更短的剩余时间。</a:t>
            </a:r>
          </a:p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不偏爱长进程，也不像</a:t>
            </a:r>
            <a:r>
              <a:rPr lang="en-US" altLang="zh-CN" dirty="0"/>
              <a:t>RR</a:t>
            </a:r>
            <a:r>
              <a:rPr lang="zh-CN" altLang="en-US" dirty="0"/>
              <a:t>产生额外的中断，减少了开销。</a:t>
            </a:r>
          </a:p>
          <a:p>
            <a:pPr lvl="1"/>
            <a:r>
              <a:rPr lang="zh-CN" altLang="en-US" dirty="0"/>
              <a:t>周转时间方面，比</a:t>
            </a:r>
            <a:r>
              <a:rPr lang="en-US" altLang="zh-CN" dirty="0"/>
              <a:t>SJF</a:t>
            </a:r>
            <a:r>
              <a:rPr lang="zh-CN" altLang="en-US" dirty="0"/>
              <a:t>好，短作业可以立即被选择执行。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E2A70-553C-E246-8D61-58B28B0C88B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34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0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0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0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0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08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0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最短剩余时间调度</a:t>
            </a:r>
            <a:r>
              <a:rPr lang="en-US" altLang="zh-CN"/>
              <a:t>SRT</a:t>
            </a:r>
            <a:endParaRPr lang="zh-CN" altLang="en-US" dirty="0"/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SRT</a:t>
            </a:r>
            <a:r>
              <a:rPr lang="zh-CN" altLang="en-US" dirty="0"/>
              <a:t>问题</a:t>
            </a:r>
          </a:p>
          <a:p>
            <a:pPr lvl="1"/>
            <a:r>
              <a:rPr lang="zh-CN" altLang="en-US" dirty="0"/>
              <a:t>需要知道或估计每个进程所需处理时间；</a:t>
            </a:r>
          </a:p>
          <a:p>
            <a:pPr lvl="1"/>
            <a:r>
              <a:rPr lang="zh-CN" altLang="en-US" dirty="0"/>
              <a:t>若持续有短进程存在，长进程可能被饿死；</a:t>
            </a:r>
          </a:p>
          <a:p>
            <a:pPr lvl="1"/>
            <a:r>
              <a:rPr lang="zh-CN" altLang="en-US" dirty="0"/>
              <a:t>记录过去的服务时间</a:t>
            </a:r>
            <a:r>
              <a:rPr lang="zh-CN" altLang="zh-CN" dirty="0"/>
              <a:t>（</a:t>
            </a:r>
            <a:r>
              <a:rPr lang="zh-CN" altLang="en-US" dirty="0"/>
              <a:t>以便计算剩余时间）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增加了开销。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DEB23-AE25-4147-B0E7-43858CDBF43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0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基于优先权</a:t>
            </a:r>
            <a:r>
              <a:rPr lang="en-US" altLang="zh-CN"/>
              <a:t>/</a:t>
            </a:r>
            <a:r>
              <a:rPr lang="zh-CN" altLang="en-US"/>
              <a:t>级的调度算法</a:t>
            </a:r>
            <a:endParaRPr lang="en-US" altLang="zh-CN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优先级</a:t>
            </a:r>
          </a:p>
          <a:p>
            <a:pPr lvl="1"/>
            <a:r>
              <a:rPr lang="zh-CN" altLang="en-US" dirty="0"/>
              <a:t>每个进程设有一个优先级，调度程序选择具有较高优先级的进程。</a:t>
            </a:r>
          </a:p>
          <a:p>
            <a:r>
              <a:rPr lang="zh-CN" altLang="en-US" dirty="0"/>
              <a:t>静态优先级</a:t>
            </a:r>
            <a:r>
              <a:rPr lang="en-US" altLang="zh-CN" dirty="0"/>
              <a:t>(static)</a:t>
            </a:r>
          </a:p>
          <a:p>
            <a:pPr lvl="1"/>
            <a:r>
              <a:rPr lang="zh-CN" altLang="en-US" dirty="0"/>
              <a:t>优先数在进程创建时分配，生存期内不变。</a:t>
            </a:r>
          </a:p>
          <a:p>
            <a:pPr lvl="1"/>
            <a:r>
              <a:rPr lang="zh-CN" altLang="en-US" dirty="0"/>
              <a:t>响应速度慢，开销小。</a:t>
            </a:r>
          </a:p>
          <a:p>
            <a:pPr lvl="1"/>
            <a:r>
              <a:rPr lang="zh-CN" altLang="en-US" dirty="0"/>
              <a:t>适合批处理进程</a:t>
            </a:r>
          </a:p>
          <a:p>
            <a:r>
              <a:rPr lang="zh-CN" altLang="en-US" dirty="0"/>
              <a:t>动态优先级</a:t>
            </a:r>
            <a:r>
              <a:rPr lang="en-US" altLang="zh-CN" dirty="0"/>
              <a:t>(dynamic)</a:t>
            </a:r>
          </a:p>
          <a:p>
            <a:pPr lvl="1"/>
            <a:r>
              <a:rPr lang="zh-CN" altLang="en-US" dirty="0"/>
              <a:t>进程创建时继承优先级，生存期内可以修改。</a:t>
            </a:r>
          </a:p>
          <a:p>
            <a:pPr lvl="1"/>
            <a:r>
              <a:rPr lang="zh-CN" altLang="en-US" dirty="0"/>
              <a:t>响应速度快，开销大。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3A92E-D39A-9F41-9CE0-28D7FB0FA2F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99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静态优先级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进程优先级在整个运行期不变</a:t>
            </a:r>
          </a:p>
          <a:p>
            <a:r>
              <a:rPr lang="zh-CN" altLang="en-US" dirty="0"/>
              <a:t>确定优先级依据</a:t>
            </a:r>
          </a:p>
          <a:p>
            <a:pPr lvl="1"/>
            <a:r>
              <a:rPr lang="zh-CN" altLang="en-US" dirty="0"/>
              <a:t>进程类型（重要性、紧迫性）</a:t>
            </a:r>
          </a:p>
          <a:p>
            <a:pPr lvl="1"/>
            <a:r>
              <a:rPr lang="zh-CN" altLang="en-US" dirty="0"/>
              <a:t>进程对资源的需求</a:t>
            </a:r>
            <a:endParaRPr lang="en-US" altLang="zh-CN" dirty="0"/>
          </a:p>
          <a:p>
            <a:pPr lvl="1"/>
            <a:r>
              <a:rPr lang="zh-CN" altLang="en-US" dirty="0"/>
              <a:t>均衡系统资源使用</a:t>
            </a:r>
            <a:endParaRPr lang="en-US" altLang="zh-CN" dirty="0"/>
          </a:p>
          <a:p>
            <a:pPr lvl="1"/>
            <a:r>
              <a:rPr lang="zh-CN" altLang="en-US" dirty="0"/>
              <a:t>用户需求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1BE5-44A7-3746-B897-F571829BB01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90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优先级调度</a:t>
            </a:r>
            <a:endParaRPr lang="en-US" altLang="zh-CN" dirty="0"/>
          </a:p>
        </p:txBody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  <a:p>
            <a:pPr lvl="1"/>
            <a:r>
              <a:rPr lang="zh-CN" altLang="en-US" dirty="0"/>
              <a:t>低优先级的进程可能会饿死（无穷阻塞）</a:t>
            </a:r>
          </a:p>
          <a:p>
            <a:r>
              <a:rPr lang="zh-CN" altLang="en-US" dirty="0"/>
              <a:t>改进</a:t>
            </a:r>
          </a:p>
          <a:p>
            <a:pPr lvl="1"/>
            <a:r>
              <a:rPr lang="zh-CN" altLang="en-US" dirty="0"/>
              <a:t>一个进程的优先级随着它的时间或执行历史而变化</a:t>
            </a:r>
            <a:r>
              <a:rPr lang="en-US" altLang="zh-CN" dirty="0"/>
              <a:t>——</a:t>
            </a:r>
            <a:r>
              <a:rPr lang="zh-CN" altLang="en-US" dirty="0"/>
              <a:t>老化策略(</a:t>
            </a:r>
            <a:r>
              <a:rPr lang="en-US" altLang="zh-CN" dirty="0"/>
              <a:t>aging)。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24143-6800-3C45-BCA6-F181A3D99CE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02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766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调度方式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014100289"/>
              </p:ext>
            </p:extLst>
          </p:nvPr>
        </p:nvGraphicFramePr>
        <p:xfrm>
          <a:off x="457200" y="1397000"/>
          <a:ext cx="843528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B4A1D-2838-4C48-B90B-FA8F0A0DE40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558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动态优先级</a:t>
            </a:r>
            <a:endParaRPr lang="en-US" altLang="zh-CN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执行过程中不断调整其优先级</a:t>
            </a:r>
            <a:endParaRPr lang="en-US" altLang="zh-CN" dirty="0"/>
          </a:p>
          <a:p>
            <a:pPr lvl="1"/>
            <a:r>
              <a:rPr lang="zh-CN" altLang="en-US" dirty="0"/>
              <a:t>如：优先级随执行时间增加而下降，随等待时间增加而升高。</a:t>
            </a:r>
          </a:p>
          <a:p>
            <a:r>
              <a:rPr lang="zh-CN" altLang="en-US" dirty="0"/>
              <a:t>优点：长短兼顾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CA67-1583-DD46-8B44-D0288BED2FF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0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高响应比优先算法</a:t>
            </a:r>
            <a:r>
              <a:rPr lang="en-US" altLang="zh-CN" dirty="0"/>
              <a:t>HRRN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Highest Response Ratio Next</a:t>
            </a:r>
          </a:p>
          <a:p>
            <a:r>
              <a:rPr lang="zh-CN" altLang="en-US" dirty="0"/>
              <a:t>非抢占式</a:t>
            </a:r>
          </a:p>
          <a:p>
            <a:r>
              <a:rPr lang="zh-CN" altLang="en-US" dirty="0"/>
              <a:t>响应比</a:t>
            </a:r>
            <a:r>
              <a:rPr lang="en-US" altLang="zh-CN" dirty="0"/>
              <a:t>R</a:t>
            </a:r>
            <a:br>
              <a:rPr lang="en-US" altLang="zh-CN" dirty="0"/>
            </a:br>
            <a:r>
              <a:rPr lang="zh-CN" altLang="en-US" dirty="0"/>
              <a:t>                </a:t>
            </a:r>
            <a:r>
              <a:rPr lang="en-US" altLang="zh-CN" dirty="0"/>
              <a:t>R</a:t>
            </a:r>
            <a:r>
              <a:rPr lang="zh-CN" altLang="en-US" dirty="0"/>
              <a:t>＝周转时间</a:t>
            </a:r>
            <a:r>
              <a:rPr lang="en-US" altLang="zh-CN" dirty="0"/>
              <a:t>/</a:t>
            </a:r>
            <a:r>
              <a:rPr lang="zh-CN" altLang="en-US" dirty="0"/>
              <a:t>服务时间</a:t>
            </a:r>
            <a:r>
              <a:rPr lang="en-US" altLang="zh-CN" dirty="0"/>
              <a:t>=(w</a:t>
            </a:r>
            <a:r>
              <a:rPr lang="zh-CN" altLang="en-US" dirty="0"/>
              <a:t>＋</a:t>
            </a:r>
            <a:r>
              <a:rPr lang="en-US" altLang="zh-CN" dirty="0"/>
              <a:t>s)/s 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zh-CN" altLang="en-US" dirty="0"/>
              <a:t>＝等待时间</a:t>
            </a:r>
            <a:r>
              <a:rPr lang="en-US" altLang="zh-CN" dirty="0"/>
              <a:t>, s</a:t>
            </a:r>
            <a:r>
              <a:rPr lang="zh-CN" altLang="en-US" dirty="0"/>
              <a:t>＝</a:t>
            </a:r>
            <a:r>
              <a:rPr lang="zh-CN" altLang="en-US" b="1" dirty="0"/>
              <a:t>服务时间</a:t>
            </a:r>
          </a:p>
          <a:p>
            <a:r>
              <a:rPr lang="zh-CN" altLang="en-US" dirty="0"/>
              <a:t>评价</a:t>
            </a:r>
          </a:p>
          <a:p>
            <a:pPr lvl="1"/>
            <a:r>
              <a:rPr lang="en-US" altLang="zh-CN" dirty="0"/>
              <a:t>FCFS</a:t>
            </a:r>
            <a:r>
              <a:rPr lang="zh-CN" altLang="en-US" dirty="0"/>
              <a:t>和</a:t>
            </a:r>
            <a:r>
              <a:rPr lang="en-US" altLang="zh-CN" dirty="0"/>
              <a:t>SJF</a:t>
            </a:r>
            <a:r>
              <a:rPr lang="zh-CN" altLang="en-US" dirty="0"/>
              <a:t>的结合，克服了两种算法的缺点</a:t>
            </a:r>
          </a:p>
          <a:p>
            <a:pPr lvl="1"/>
            <a:r>
              <a:rPr lang="zh-CN" altLang="en-US" dirty="0"/>
              <a:t>公平，吞吐率大</a:t>
            </a:r>
          </a:p>
          <a:p>
            <a:pPr lvl="1"/>
            <a:r>
              <a:rPr lang="zh-CN" altLang="en-US" dirty="0"/>
              <a:t>需要估计服务时间，增加了计算，增加了开销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A176F-85D2-E54D-8C60-6C550A44C0D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Multilevel Queues</a:t>
            </a:r>
            <a:r>
              <a:rPr lang="zh-CN" altLang="en-US" dirty="0"/>
              <a:t>：将就绪队列分成多个独立队列，进程所属的队列固定。通过对各队列的区别对待，达到一个综合的调度目标。</a:t>
            </a:r>
          </a:p>
          <a:p>
            <a:r>
              <a:rPr lang="zh-CN" altLang="en-US" dirty="0"/>
              <a:t>例如：通用系统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1</a:t>
            </a:r>
            <a:r>
              <a:rPr lang="zh-CN" altLang="en-US" dirty="0"/>
              <a:t>：实时进程就绪队列（优先级）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2</a:t>
            </a:r>
            <a:r>
              <a:rPr lang="zh-CN" altLang="en-US" dirty="0"/>
              <a:t>：分时进程就绪队列 （</a:t>
            </a:r>
            <a:r>
              <a:rPr lang="en-US" altLang="zh-CN" dirty="0"/>
              <a:t>RR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队列</a:t>
            </a:r>
            <a:r>
              <a:rPr lang="en-US" altLang="zh-CN" dirty="0"/>
              <a:t>3</a:t>
            </a:r>
            <a:r>
              <a:rPr lang="zh-CN" altLang="en-US" dirty="0"/>
              <a:t>：批处理进程就绪队列 （优先级）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A9C09-1DE9-E747-AF69-10969A0C661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82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3273-BF11-DA43-B301-3C3C5013CFC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9" y="1628800"/>
            <a:ext cx="8343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3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多级队列调度算法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各队列不同处理：不同队列可有不同的调度策略等。</a:t>
            </a:r>
            <a:endParaRPr lang="en-US" altLang="zh-CN" dirty="0"/>
          </a:p>
          <a:p>
            <a:pPr lvl="1"/>
            <a:r>
              <a:rPr lang="zh-CN" altLang="en-US" dirty="0"/>
              <a:t>如前台队列用</a:t>
            </a:r>
            <a:r>
              <a:rPr lang="en-US" altLang="zh-CN" dirty="0"/>
              <a:t>RR，</a:t>
            </a:r>
            <a:r>
              <a:rPr lang="zh-CN" altLang="en-US" dirty="0"/>
              <a:t>后台队列用</a:t>
            </a:r>
            <a:r>
              <a:rPr lang="en-US" altLang="zh-CN" dirty="0"/>
              <a:t>FCFS。</a:t>
            </a:r>
          </a:p>
          <a:p>
            <a:r>
              <a:rPr lang="zh-CN" altLang="en-US" dirty="0"/>
              <a:t>队列之间的区别：采用固定优先级、可抢占调度来实现。</a:t>
            </a:r>
            <a:endParaRPr lang="en-US" altLang="zh-CN" dirty="0"/>
          </a:p>
          <a:p>
            <a:pPr lvl="1"/>
            <a:r>
              <a:rPr lang="zh-CN" altLang="en-US" dirty="0"/>
              <a:t>如前台队列优先级高于后台队列优先级。</a:t>
            </a:r>
            <a:endParaRPr lang="en-US" altLang="zh-CN" dirty="0"/>
          </a:p>
          <a:p>
            <a:r>
              <a:rPr lang="zh-CN" altLang="en-US" dirty="0"/>
              <a:t>只有优先级高的队列中没有进程时，才可以调度优先级低的队列中的进程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DA1D-AA08-2247-8067-0818A641D68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45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多级反馈队列调度</a:t>
            </a:r>
            <a:endParaRPr lang="zh-CN" altLang="en-US" dirty="0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出发点</a:t>
            </a:r>
          </a:p>
          <a:p>
            <a:pPr lvl="1"/>
            <a:r>
              <a:rPr lang="en-US" altLang="zh-CN" dirty="0"/>
              <a:t>SJF，SRT</a:t>
            </a:r>
            <a:r>
              <a:rPr lang="zh-CN" altLang="en-US" dirty="0"/>
              <a:t>都需要知道进程的运行时间，有局限性。</a:t>
            </a:r>
            <a:endParaRPr lang="en-US" altLang="zh-CN" dirty="0"/>
          </a:p>
          <a:p>
            <a:pPr lvl="1"/>
            <a:r>
              <a:rPr lang="zh-CN" altLang="en-US" dirty="0"/>
              <a:t>如果没有关于各个进程相对长度的信息，可以以已经执行了的时间进行衡量</a:t>
            </a:r>
          </a:p>
          <a:p>
            <a:pPr lvl="1"/>
            <a:r>
              <a:rPr lang="zh-CN" altLang="en-US" dirty="0"/>
              <a:t>按时间片、等待时间，使用动态优先级机制</a:t>
            </a:r>
            <a:endParaRPr lang="en-US" altLang="zh-CN" dirty="0"/>
          </a:p>
          <a:p>
            <a:pPr lvl="1"/>
            <a:r>
              <a:rPr lang="zh-CN" altLang="en-US" dirty="0"/>
              <a:t>调度基于</a:t>
            </a:r>
            <a:r>
              <a:rPr lang="zh-CN" altLang="en-US" dirty="0">
                <a:solidFill>
                  <a:srgbClr val="C00000"/>
                </a:solidFill>
              </a:rPr>
              <a:t>剥夺原则</a:t>
            </a:r>
          </a:p>
          <a:p>
            <a:r>
              <a:rPr lang="zh-CN" altLang="en-US" dirty="0"/>
              <a:t>多级反馈队列算法是时间片轮转算法和优先级算法的综合和发展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C7C43-7C4F-B441-8F02-A7DA5D95FBB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085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多级反馈队列调度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Multilevel Feedback Queues</a:t>
            </a:r>
          </a:p>
          <a:p>
            <a:pPr lvl="1"/>
            <a:r>
              <a:rPr lang="zh-CN" altLang="en-US" dirty="0"/>
              <a:t>多个就绪队列，进程所属队列可变，即进程可以在不同的就绪队列之间移动</a:t>
            </a:r>
            <a:endParaRPr lang="en-US" altLang="zh-CN" dirty="0"/>
          </a:p>
          <a:p>
            <a:pPr lvl="1"/>
            <a:r>
              <a:rPr lang="zh-CN" altLang="en-US" dirty="0"/>
              <a:t>多个就绪队列分别赋予不同的优先级</a:t>
            </a:r>
            <a:endParaRPr lang="en-US" altLang="zh-CN" dirty="0"/>
          </a:p>
          <a:p>
            <a:pPr lvl="1"/>
            <a:r>
              <a:rPr lang="zh-CN" altLang="en-US" dirty="0"/>
              <a:t>队列优先级逐级降低，而时间片长度逐级递增</a:t>
            </a:r>
          </a:p>
          <a:p>
            <a:pPr lvl="1"/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E241-F280-8B48-B25C-A6AD7553A34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576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8" name="Line 4"/>
          <p:cNvSpPr>
            <a:spLocks noChangeShapeType="1"/>
          </p:cNvSpPr>
          <p:nvPr/>
        </p:nvSpPr>
        <p:spPr bwMode="auto">
          <a:xfrm>
            <a:off x="1116013" y="1773238"/>
            <a:ext cx="11525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49" name="Rectangle 5"/>
          <p:cNvSpPr>
            <a:spLocks noChangeArrowheads="1"/>
          </p:cNvSpPr>
          <p:nvPr/>
        </p:nvSpPr>
        <p:spPr bwMode="auto">
          <a:xfrm>
            <a:off x="2339975" y="15573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1 FCFS</a:t>
            </a:r>
          </a:p>
        </p:txBody>
      </p:sp>
      <p:sp>
        <p:nvSpPr>
          <p:cNvPr id="441351" name="Line 7"/>
          <p:cNvSpPr>
            <a:spLocks noChangeShapeType="1"/>
          </p:cNvSpPr>
          <p:nvPr/>
        </p:nvSpPr>
        <p:spPr bwMode="auto">
          <a:xfrm>
            <a:off x="5292725" y="17002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2" name="Text Box 8"/>
          <p:cNvSpPr txBox="1">
            <a:spLocks noChangeArrowheads="1"/>
          </p:cNvSpPr>
          <p:nvPr/>
        </p:nvSpPr>
        <p:spPr bwMode="auto">
          <a:xfrm>
            <a:off x="7037388" y="12811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53" name="Line 9"/>
          <p:cNvSpPr>
            <a:spLocks noChangeShapeType="1"/>
          </p:cNvSpPr>
          <p:nvPr/>
        </p:nvSpPr>
        <p:spPr bwMode="auto">
          <a:xfrm>
            <a:off x="5292725" y="1916113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4" name="Line 10"/>
          <p:cNvSpPr>
            <a:spLocks noChangeShapeType="1"/>
          </p:cNvSpPr>
          <p:nvPr/>
        </p:nvSpPr>
        <p:spPr bwMode="auto">
          <a:xfrm>
            <a:off x="5795963" y="1916113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5" name="Line 11"/>
          <p:cNvSpPr>
            <a:spLocks noChangeShapeType="1"/>
          </p:cNvSpPr>
          <p:nvPr/>
        </p:nvSpPr>
        <p:spPr bwMode="auto">
          <a:xfrm flipH="1">
            <a:off x="1763713" y="2276475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6" name="Line 12"/>
          <p:cNvSpPr>
            <a:spLocks noChangeShapeType="1"/>
          </p:cNvSpPr>
          <p:nvPr/>
        </p:nvSpPr>
        <p:spPr bwMode="auto">
          <a:xfrm>
            <a:off x="1763713" y="2276475"/>
            <a:ext cx="0" cy="5762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8" name="Line 14"/>
          <p:cNvSpPr>
            <a:spLocks noChangeShapeType="1"/>
          </p:cNvSpPr>
          <p:nvPr/>
        </p:nvSpPr>
        <p:spPr bwMode="auto">
          <a:xfrm>
            <a:off x="1763713" y="28527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59" name="Text Box 15"/>
          <p:cNvSpPr txBox="1">
            <a:spLocks noChangeArrowheads="1"/>
          </p:cNvSpPr>
          <p:nvPr/>
        </p:nvSpPr>
        <p:spPr bwMode="auto">
          <a:xfrm>
            <a:off x="5767388" y="120967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S</a:t>
            </a:r>
            <a:r>
              <a:rPr lang="en-US" altLang="zh-CN" sz="2000" b="0">
                <a:ea typeface="宋体" pitchFamily="2" charset="-122"/>
              </a:rPr>
              <a:t>1</a:t>
            </a:r>
          </a:p>
        </p:txBody>
      </p:sp>
      <p:sp>
        <p:nvSpPr>
          <p:cNvPr id="441360" name="Rectangle 16"/>
          <p:cNvSpPr>
            <a:spLocks noChangeArrowheads="1"/>
          </p:cNvSpPr>
          <p:nvPr/>
        </p:nvSpPr>
        <p:spPr bwMode="auto">
          <a:xfrm>
            <a:off x="2339975" y="26368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2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FCFS</a:t>
            </a:r>
          </a:p>
        </p:txBody>
      </p:sp>
      <p:sp>
        <p:nvSpPr>
          <p:cNvPr id="441361" name="Line 17"/>
          <p:cNvSpPr>
            <a:spLocks noChangeShapeType="1"/>
          </p:cNvSpPr>
          <p:nvPr/>
        </p:nvSpPr>
        <p:spPr bwMode="auto">
          <a:xfrm>
            <a:off x="5292725" y="2995613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2" name="Line 18"/>
          <p:cNvSpPr>
            <a:spLocks noChangeShapeType="1"/>
          </p:cNvSpPr>
          <p:nvPr/>
        </p:nvSpPr>
        <p:spPr bwMode="auto">
          <a:xfrm>
            <a:off x="5795963" y="2995613"/>
            <a:ext cx="0" cy="360362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3" name="Line 19"/>
          <p:cNvSpPr>
            <a:spLocks noChangeShapeType="1"/>
          </p:cNvSpPr>
          <p:nvPr/>
        </p:nvSpPr>
        <p:spPr bwMode="auto">
          <a:xfrm flipH="1">
            <a:off x="1763713" y="3355975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4" name="Line 20"/>
          <p:cNvSpPr>
            <a:spLocks noChangeShapeType="1"/>
          </p:cNvSpPr>
          <p:nvPr/>
        </p:nvSpPr>
        <p:spPr bwMode="auto">
          <a:xfrm>
            <a:off x="1763713" y="3355975"/>
            <a:ext cx="0" cy="5762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5" name="Line 21"/>
          <p:cNvSpPr>
            <a:spLocks noChangeShapeType="1"/>
          </p:cNvSpPr>
          <p:nvPr/>
        </p:nvSpPr>
        <p:spPr bwMode="auto">
          <a:xfrm>
            <a:off x="1763713" y="39322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6" name="Text Box 22"/>
          <p:cNvSpPr txBox="1">
            <a:spLocks noChangeArrowheads="1"/>
          </p:cNvSpPr>
          <p:nvPr/>
        </p:nvSpPr>
        <p:spPr bwMode="auto">
          <a:xfrm>
            <a:off x="5767388" y="228917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S</a:t>
            </a:r>
            <a:r>
              <a:rPr lang="en-US" altLang="zh-CN" sz="2000" b="0">
                <a:ea typeface="宋体" pitchFamily="2" charset="-122"/>
              </a:rPr>
              <a:t>2</a:t>
            </a:r>
          </a:p>
        </p:txBody>
      </p:sp>
      <p:sp>
        <p:nvSpPr>
          <p:cNvPr id="441367" name="Line 23"/>
          <p:cNvSpPr>
            <a:spLocks noChangeShapeType="1"/>
          </p:cNvSpPr>
          <p:nvPr/>
        </p:nvSpPr>
        <p:spPr bwMode="auto">
          <a:xfrm>
            <a:off x="5321300" y="27670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68" name="Text Box 24"/>
          <p:cNvSpPr txBox="1">
            <a:spLocks noChangeArrowheads="1"/>
          </p:cNvSpPr>
          <p:nvPr/>
        </p:nvSpPr>
        <p:spPr bwMode="auto">
          <a:xfrm>
            <a:off x="7065963" y="23479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71" name="Line 27"/>
          <p:cNvSpPr>
            <a:spLocks noChangeShapeType="1"/>
          </p:cNvSpPr>
          <p:nvPr/>
        </p:nvSpPr>
        <p:spPr bwMode="auto">
          <a:xfrm>
            <a:off x="1763713" y="393223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2" name="Rectangle 28"/>
          <p:cNvSpPr>
            <a:spLocks noChangeArrowheads="1"/>
          </p:cNvSpPr>
          <p:nvPr/>
        </p:nvSpPr>
        <p:spPr bwMode="auto">
          <a:xfrm>
            <a:off x="2339975" y="3716338"/>
            <a:ext cx="2952750" cy="5032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3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FCFS</a:t>
            </a:r>
          </a:p>
        </p:txBody>
      </p:sp>
      <p:sp>
        <p:nvSpPr>
          <p:cNvPr id="441373" name="Line 29"/>
          <p:cNvSpPr>
            <a:spLocks noChangeShapeType="1"/>
          </p:cNvSpPr>
          <p:nvPr/>
        </p:nvSpPr>
        <p:spPr bwMode="auto">
          <a:xfrm>
            <a:off x="5292725" y="4075113"/>
            <a:ext cx="503238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4" name="Line 30"/>
          <p:cNvSpPr>
            <a:spLocks noChangeShapeType="1"/>
          </p:cNvSpPr>
          <p:nvPr/>
        </p:nvSpPr>
        <p:spPr bwMode="auto">
          <a:xfrm>
            <a:off x="5795963" y="4075113"/>
            <a:ext cx="0" cy="360362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5" name="Line 31"/>
          <p:cNvSpPr>
            <a:spLocks noChangeShapeType="1"/>
          </p:cNvSpPr>
          <p:nvPr/>
        </p:nvSpPr>
        <p:spPr bwMode="auto">
          <a:xfrm flipH="1">
            <a:off x="1763713" y="4435475"/>
            <a:ext cx="4032250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6" name="Line 32"/>
          <p:cNvSpPr>
            <a:spLocks noChangeShapeType="1"/>
          </p:cNvSpPr>
          <p:nvPr/>
        </p:nvSpPr>
        <p:spPr bwMode="auto">
          <a:xfrm>
            <a:off x="1763713" y="4435475"/>
            <a:ext cx="0" cy="576263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7" name="Line 33"/>
          <p:cNvSpPr>
            <a:spLocks noChangeShapeType="1"/>
          </p:cNvSpPr>
          <p:nvPr/>
        </p:nvSpPr>
        <p:spPr bwMode="auto">
          <a:xfrm>
            <a:off x="1763713" y="5011738"/>
            <a:ext cx="504825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78" name="Text Box 34"/>
          <p:cNvSpPr txBox="1">
            <a:spLocks noChangeArrowheads="1"/>
          </p:cNvSpPr>
          <p:nvPr/>
        </p:nvSpPr>
        <p:spPr bwMode="auto">
          <a:xfrm>
            <a:off x="5767388" y="3368675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S</a:t>
            </a:r>
            <a:r>
              <a:rPr lang="en-US" altLang="zh-CN" sz="2000" b="0">
                <a:ea typeface="宋体" pitchFamily="2" charset="-122"/>
              </a:rPr>
              <a:t>3</a:t>
            </a:r>
          </a:p>
        </p:txBody>
      </p:sp>
      <p:sp>
        <p:nvSpPr>
          <p:cNvPr id="441379" name="Line 35"/>
          <p:cNvSpPr>
            <a:spLocks noChangeShapeType="1"/>
          </p:cNvSpPr>
          <p:nvPr/>
        </p:nvSpPr>
        <p:spPr bwMode="auto">
          <a:xfrm>
            <a:off x="5321300" y="3846513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0" name="Text Box 36"/>
          <p:cNvSpPr txBox="1">
            <a:spLocks noChangeArrowheads="1"/>
          </p:cNvSpPr>
          <p:nvPr/>
        </p:nvSpPr>
        <p:spPr bwMode="auto">
          <a:xfrm>
            <a:off x="7065963" y="3427413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82" name="Rectangle 38"/>
          <p:cNvSpPr>
            <a:spLocks noChangeArrowheads="1"/>
          </p:cNvSpPr>
          <p:nvPr/>
        </p:nvSpPr>
        <p:spPr bwMode="auto">
          <a:xfrm>
            <a:off x="2339975" y="4797425"/>
            <a:ext cx="2952750" cy="503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就绪队列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n</a:t>
            </a:r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 </a:t>
            </a:r>
            <a:r>
              <a:rPr lang="en-US" altLang="zh-CN" dirty="0">
                <a:latin typeface="Arial"/>
                <a:ea typeface="黑体" pitchFamily="2" charset="-122"/>
                <a:cs typeface="Arial"/>
              </a:rPr>
              <a:t>RR</a:t>
            </a:r>
          </a:p>
        </p:txBody>
      </p:sp>
      <p:sp>
        <p:nvSpPr>
          <p:cNvPr id="441383" name="Line 39"/>
          <p:cNvSpPr>
            <a:spLocks noChangeShapeType="1"/>
          </p:cNvSpPr>
          <p:nvPr/>
        </p:nvSpPr>
        <p:spPr bwMode="auto">
          <a:xfrm>
            <a:off x="5292725" y="5156200"/>
            <a:ext cx="503238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4" name="Line 40"/>
          <p:cNvSpPr>
            <a:spLocks noChangeShapeType="1"/>
          </p:cNvSpPr>
          <p:nvPr/>
        </p:nvSpPr>
        <p:spPr bwMode="auto">
          <a:xfrm>
            <a:off x="5795963" y="5156200"/>
            <a:ext cx="0" cy="360363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5" name="Line 41"/>
          <p:cNvSpPr>
            <a:spLocks noChangeShapeType="1"/>
          </p:cNvSpPr>
          <p:nvPr/>
        </p:nvSpPr>
        <p:spPr bwMode="auto">
          <a:xfrm flipH="1">
            <a:off x="1763713" y="5516563"/>
            <a:ext cx="403225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7" name="Line 43"/>
          <p:cNvSpPr>
            <a:spLocks noChangeShapeType="1"/>
          </p:cNvSpPr>
          <p:nvPr/>
        </p:nvSpPr>
        <p:spPr bwMode="auto">
          <a:xfrm>
            <a:off x="1763713" y="5157788"/>
            <a:ext cx="504825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88" name="Text Box 44"/>
          <p:cNvSpPr txBox="1">
            <a:spLocks noChangeArrowheads="1"/>
          </p:cNvSpPr>
          <p:nvPr/>
        </p:nvSpPr>
        <p:spPr bwMode="auto">
          <a:xfrm>
            <a:off x="5765800" y="4449763"/>
            <a:ext cx="49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S</a:t>
            </a:r>
            <a:r>
              <a:rPr lang="en-US" altLang="zh-CN" sz="2000" b="0">
                <a:ea typeface="宋体" pitchFamily="2" charset="-122"/>
              </a:rPr>
              <a:t>n</a:t>
            </a:r>
          </a:p>
        </p:txBody>
      </p:sp>
      <p:sp>
        <p:nvSpPr>
          <p:cNvPr id="441389" name="Line 45"/>
          <p:cNvSpPr>
            <a:spLocks noChangeShapeType="1"/>
          </p:cNvSpPr>
          <p:nvPr/>
        </p:nvSpPr>
        <p:spPr bwMode="auto">
          <a:xfrm>
            <a:off x="5321300" y="4927600"/>
            <a:ext cx="2159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90" name="Text Box 46"/>
          <p:cNvSpPr txBox="1">
            <a:spLocks noChangeArrowheads="1"/>
          </p:cNvSpPr>
          <p:nvPr/>
        </p:nvSpPr>
        <p:spPr bwMode="auto">
          <a:xfrm>
            <a:off x="7065963" y="4508500"/>
            <a:ext cx="1119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ea typeface="宋体" pitchFamily="2" charset="-122"/>
              </a:rPr>
              <a:t>至</a:t>
            </a:r>
            <a:r>
              <a:rPr lang="en-US" altLang="zh-CN">
                <a:ea typeface="宋体" pitchFamily="2" charset="-122"/>
              </a:rPr>
              <a:t>CPU</a:t>
            </a:r>
          </a:p>
        </p:txBody>
      </p:sp>
      <p:sp>
        <p:nvSpPr>
          <p:cNvPr id="441391" name="Line 47"/>
          <p:cNvSpPr>
            <a:spLocks noChangeShapeType="1"/>
          </p:cNvSpPr>
          <p:nvPr/>
        </p:nvSpPr>
        <p:spPr bwMode="auto">
          <a:xfrm flipV="1">
            <a:off x="1763713" y="5157788"/>
            <a:ext cx="0" cy="358775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1392" name="Text Box 48"/>
          <p:cNvSpPr txBox="1">
            <a:spLocks noChangeArrowheads="1"/>
          </p:cNvSpPr>
          <p:nvPr/>
        </p:nvSpPr>
        <p:spPr bwMode="auto">
          <a:xfrm>
            <a:off x="2483768" y="1144678"/>
            <a:ext cx="26417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ea typeface="宋体" pitchFamily="2" charset="-122"/>
              </a:rPr>
              <a:t>时间片：</a:t>
            </a:r>
            <a:r>
              <a:rPr lang="en-US" altLang="zh-CN" dirty="0">
                <a:ea typeface="宋体" pitchFamily="2" charset="-122"/>
              </a:rPr>
              <a:t>S1&lt;S2&lt;S3&lt;</a:t>
            </a:r>
            <a:r>
              <a:rPr lang="en-US" altLang="zh-CN" dirty="0" err="1">
                <a:ea typeface="宋体" pitchFamily="2" charset="-122"/>
              </a:rPr>
              <a:t>Sn</a:t>
            </a:r>
            <a:endParaRPr lang="en-US" altLang="zh-CN" dirty="0">
              <a:ea typeface="宋体" pitchFamily="2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多级队列反馈调度算法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D04DD-6BE1-C746-A5FE-6DDC517C876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45" name="Line 4"/>
          <p:cNvSpPr>
            <a:spLocks noChangeShapeType="1"/>
          </p:cNvSpPr>
          <p:nvPr/>
        </p:nvSpPr>
        <p:spPr bwMode="auto">
          <a:xfrm>
            <a:off x="914400" y="1371600"/>
            <a:ext cx="0" cy="5029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0" y="1447800"/>
            <a:ext cx="838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+mn-ea"/>
              </a:rPr>
              <a:t>优先级递增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0" y="4953000"/>
            <a:ext cx="838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+mn-ea"/>
              </a:rPr>
              <a:t>时间片递增</a:t>
            </a:r>
          </a:p>
        </p:txBody>
      </p:sp>
      <p:sp>
        <p:nvSpPr>
          <p:cNvPr id="48" name="Rectangle 38"/>
          <p:cNvSpPr>
            <a:spLocks noChangeArrowheads="1"/>
          </p:cNvSpPr>
          <p:nvPr/>
        </p:nvSpPr>
        <p:spPr bwMode="auto">
          <a:xfrm>
            <a:off x="2368550" y="5692424"/>
            <a:ext cx="2952750" cy="5032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dirty="0">
                <a:latin typeface="Arial"/>
                <a:ea typeface="黑体" pitchFamily="2" charset="-122"/>
                <a:cs typeface="Arial"/>
              </a:rPr>
              <a:t>阻塞队列</a:t>
            </a:r>
            <a:endParaRPr lang="en-US" altLang="zh-CN" dirty="0">
              <a:latin typeface="Arial"/>
              <a:ea typeface="黑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2533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多级反馈队列调度过程</a:t>
            </a:r>
          </a:p>
        </p:txBody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新进程进入内存后，先放入队列</a:t>
            </a:r>
            <a:r>
              <a:rPr lang="en-US" altLang="zh-CN" dirty="0"/>
              <a:t>1</a:t>
            </a:r>
            <a:r>
              <a:rPr lang="zh-CN" altLang="en-US" dirty="0"/>
              <a:t>的末尾，按</a:t>
            </a:r>
            <a:r>
              <a:rPr lang="en-US" altLang="zh-CN" dirty="0"/>
              <a:t>FCFS</a:t>
            </a:r>
            <a:r>
              <a:rPr lang="zh-CN" altLang="en-US" dirty="0"/>
              <a:t>顺序调度；</a:t>
            </a:r>
            <a:endParaRPr lang="en-US" altLang="zh-CN" dirty="0"/>
          </a:p>
          <a:p>
            <a:r>
              <a:rPr lang="zh-CN" altLang="en-US" dirty="0"/>
              <a:t>若执行过程中阻塞，则离开队列，被</a:t>
            </a:r>
            <a:r>
              <a:rPr lang="zh-CN" altLang="en-US" dirty="0">
                <a:solidFill>
                  <a:srgbClr val="C00000"/>
                </a:solidFill>
              </a:rPr>
              <a:t>唤醒后，放入同一优先级队列尾部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若在一个时间片未能执行完，则降低优先级投入队列</a:t>
            </a:r>
            <a:r>
              <a:rPr lang="zh-CN" altLang="zh-CN" dirty="0"/>
              <a:t>2</a:t>
            </a:r>
            <a:r>
              <a:rPr lang="zh-CN" altLang="en-US" dirty="0"/>
              <a:t>的末尾，同样按</a:t>
            </a:r>
            <a:r>
              <a:rPr lang="en-US" altLang="zh-CN" dirty="0"/>
              <a:t>FCFS</a:t>
            </a:r>
            <a:r>
              <a:rPr lang="zh-CN" altLang="en-US" dirty="0"/>
              <a:t>算法调度；如此下去，直到最后的队列；</a:t>
            </a:r>
            <a:endParaRPr lang="en-US" altLang="zh-CN" dirty="0"/>
          </a:p>
          <a:p>
            <a:pPr lvl="1"/>
            <a:r>
              <a:rPr lang="zh-CN" altLang="en-US" dirty="0"/>
              <a:t>对</a:t>
            </a:r>
            <a:r>
              <a:rPr lang="en-US" altLang="zh-CN" dirty="0"/>
              <a:t>I/O</a:t>
            </a:r>
            <a:r>
              <a:rPr lang="zh-CN" altLang="en-US" dirty="0"/>
              <a:t>繁忙进程有利</a:t>
            </a:r>
            <a:endParaRPr lang="en-US" altLang="zh-CN" dirty="0"/>
          </a:p>
          <a:p>
            <a:r>
              <a:rPr lang="zh-CN" altLang="en-US" dirty="0"/>
              <a:t>最后队列按</a:t>
            </a:r>
            <a:r>
              <a:rPr lang="en-US" altLang="zh-CN" dirty="0"/>
              <a:t>RR/FCFS</a:t>
            </a:r>
            <a:r>
              <a:rPr lang="zh-CN" altLang="en-US" dirty="0"/>
              <a:t>算法调度直到完成。</a:t>
            </a:r>
            <a:endParaRPr lang="en-US" altLang="zh-CN" dirty="0"/>
          </a:p>
          <a:p>
            <a:r>
              <a:rPr lang="zh-CN" altLang="en-US" dirty="0"/>
              <a:t>若在最后队列等待时间过长，提升优先级；</a:t>
            </a:r>
          </a:p>
          <a:p>
            <a:r>
              <a:rPr lang="zh-CN" altLang="en-US" dirty="0"/>
              <a:t>仅当较高优先级的队列为空，才调度较低优先级的进程执行。</a:t>
            </a:r>
            <a:endParaRPr lang="en-US" altLang="zh-CN" dirty="0"/>
          </a:p>
          <a:p>
            <a:r>
              <a:rPr lang="zh-CN" altLang="en-US" dirty="0"/>
              <a:t>如果进程执行时有新进程进入较高优先级的队列，则抢先执行新进程，并把被抢先的进程投入原队列的末尾。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FED44-762F-9A49-9ED7-BB665EEC9A4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4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MFQ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83F49-D24F-494C-8043-57C91ED3BE6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632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高级调度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作业调度、长程调度、接纳调度</a:t>
            </a:r>
          </a:p>
          <a:p>
            <a:r>
              <a:rPr lang="zh-CN" altLang="en-US" dirty="0"/>
              <a:t>将外存作业调入内存，创建</a:t>
            </a:r>
            <a:r>
              <a:rPr lang="en-US" altLang="zh-CN" dirty="0"/>
              <a:t>PCB</a:t>
            </a:r>
            <a:r>
              <a:rPr lang="zh-CN" altLang="en-US" dirty="0"/>
              <a:t>等，插入就绪队列。</a:t>
            </a:r>
          </a:p>
          <a:p>
            <a:r>
              <a:rPr lang="zh-CN" altLang="en-US" dirty="0"/>
              <a:t>一般用于批处理系统，分</a:t>
            </a:r>
            <a:r>
              <a:rPr lang="en-US" altLang="zh-CN" dirty="0"/>
              <a:t>/</a:t>
            </a:r>
            <a:r>
              <a:rPr lang="zh-CN" altLang="en-US" dirty="0"/>
              <a:t>实时系统一般直接入内存，无此环节。</a:t>
            </a:r>
          </a:p>
          <a:p>
            <a:r>
              <a:rPr lang="zh-CN" altLang="en-US" dirty="0"/>
              <a:t>调度特性</a:t>
            </a:r>
          </a:p>
          <a:p>
            <a:pPr lvl="1"/>
            <a:r>
              <a:rPr lang="zh-CN" altLang="en-US" dirty="0"/>
              <a:t>接纳作业数（内存驻留数）</a:t>
            </a:r>
          </a:p>
          <a:p>
            <a:pPr lvl="2"/>
            <a:r>
              <a:rPr lang="zh-CN" altLang="en-US" dirty="0"/>
              <a:t>太多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周转时间</a:t>
            </a:r>
            <a:r>
              <a:rPr lang="en-US" altLang="zh-CN" dirty="0"/>
              <a:t>T</a:t>
            </a:r>
            <a:r>
              <a:rPr lang="zh-CN" altLang="en-US" dirty="0"/>
              <a:t>长</a:t>
            </a:r>
          </a:p>
          <a:p>
            <a:pPr lvl="2"/>
            <a:r>
              <a:rPr lang="zh-CN" altLang="en-US" dirty="0"/>
              <a:t>太少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系统效率低</a:t>
            </a:r>
          </a:p>
          <a:p>
            <a:pPr lvl="1"/>
            <a:r>
              <a:rPr lang="zh-CN" altLang="en-US" dirty="0"/>
              <a:t>接纳策略：即调度算法</a:t>
            </a:r>
          </a:p>
          <a:p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A7EA7-AEA8-D24D-8056-BE8DD8E69A8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989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调度算法举例</a:t>
            </a:r>
            <a:r>
              <a:rPr lang="en-US" altLang="zh-CN" dirty="0"/>
              <a:t>——</a:t>
            </a:r>
            <a:r>
              <a:rPr lang="zh-CN" altLang="en-US" dirty="0"/>
              <a:t>甘特图</a:t>
            </a: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216D2-DB9F-7C4A-A38A-4E9450D342A4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50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05289"/>
              </p:ext>
            </p:extLst>
          </p:nvPr>
        </p:nvGraphicFramePr>
        <p:xfrm>
          <a:off x="683568" y="1772816"/>
          <a:ext cx="7618452" cy="38884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39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9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A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0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3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B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C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4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D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6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5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E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8</a:t>
                      </a:r>
                      <a:endParaRPr lang="zh-CN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/>
                        <a:t>2</a:t>
                      </a:r>
                      <a:endParaRPr lang="zh-CN" alt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04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先来先服务</a:t>
            </a:r>
            <a:r>
              <a:rPr lang="en-US" altLang="zh-CN" dirty="0"/>
              <a:t>(FCFS)</a:t>
            </a:r>
            <a:endParaRPr lang="zh-CN" altLang="en-US" dirty="0"/>
          </a:p>
        </p:txBody>
      </p:sp>
      <p:grpSp>
        <p:nvGrpSpPr>
          <p:cNvPr id="482308" name="组合 6"/>
          <p:cNvGrpSpPr>
            <a:grpSpLocks/>
          </p:cNvGrpSpPr>
          <p:nvPr/>
        </p:nvGrpSpPr>
        <p:grpSpPr bwMode="auto">
          <a:xfrm>
            <a:off x="119403" y="3068960"/>
            <a:ext cx="8896350" cy="3336925"/>
            <a:chOff x="179390" y="1681992"/>
            <a:chExt cx="8896482" cy="3338014"/>
          </a:xfrm>
        </p:grpSpPr>
        <p:pic>
          <p:nvPicPr>
            <p:cNvPr id="482309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2" y="4344804"/>
              <a:ext cx="8521200" cy="675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2310" name="Picture 3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90" y="1681992"/>
              <a:ext cx="8828088" cy="264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1482D-8C1F-3F42-9F82-78B7A680793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51</a:t>
            </a:fld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03027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523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3332" name="组合 7"/>
          <p:cNvGrpSpPr>
            <a:grpSpLocks/>
          </p:cNvGrpSpPr>
          <p:nvPr/>
        </p:nvGrpSpPr>
        <p:grpSpPr bwMode="auto">
          <a:xfrm>
            <a:off x="109538" y="3240236"/>
            <a:ext cx="8956675" cy="3213100"/>
            <a:chOff x="110292" y="1878346"/>
            <a:chExt cx="8956183" cy="3212648"/>
          </a:xfrm>
        </p:grpSpPr>
        <p:pic>
          <p:nvPicPr>
            <p:cNvPr id="483333" name="Picture 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75" y="4409233"/>
              <a:ext cx="8604000" cy="681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3334" name="组合 5"/>
            <p:cNvGrpSpPr>
              <a:grpSpLocks/>
            </p:cNvGrpSpPr>
            <p:nvPr/>
          </p:nvGrpSpPr>
          <p:grpSpPr bwMode="auto">
            <a:xfrm>
              <a:off x="110292" y="1878346"/>
              <a:ext cx="8915083" cy="2572323"/>
              <a:chOff x="-388620" y="1548720"/>
              <a:chExt cx="9837420" cy="2838450"/>
            </a:xfrm>
          </p:grpSpPr>
          <p:pic>
            <p:nvPicPr>
              <p:cNvPr id="483335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548720"/>
                <a:ext cx="9448800" cy="828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3336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88620" y="2377395"/>
                <a:ext cx="9734550" cy="200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14279-347D-AE49-8271-3D82B1E6D7A3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52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67533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61741" y="1735941"/>
            <a:ext cx="475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假定：当前进程调度结束置于队列尾部时，同一时刻进入的进程先放入队列。</a:t>
            </a:r>
          </a:p>
        </p:txBody>
      </p:sp>
    </p:spTree>
    <p:extLst>
      <p:ext uri="{BB962C8B-B14F-4D97-AF65-F5344CB8AC3E}">
        <p14:creationId xmlns:p14="http://schemas.microsoft.com/office/powerpoint/2010/main" val="1256594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时间片轮转调度</a:t>
            </a:r>
            <a:r>
              <a:rPr lang="en-US" altLang="zh-CN" dirty="0"/>
              <a:t>(q=4)</a:t>
            </a:r>
            <a:endParaRPr lang="zh-CN" altLang="en-US" dirty="0"/>
          </a:p>
        </p:txBody>
      </p:sp>
      <p:grpSp>
        <p:nvGrpSpPr>
          <p:cNvPr id="484356" name="组合 10"/>
          <p:cNvGrpSpPr>
            <a:grpSpLocks/>
          </p:cNvGrpSpPr>
          <p:nvPr/>
        </p:nvGrpSpPr>
        <p:grpSpPr bwMode="auto">
          <a:xfrm>
            <a:off x="38100" y="2960836"/>
            <a:ext cx="9148763" cy="3492500"/>
            <a:chOff x="38100" y="1727200"/>
            <a:chExt cx="9148700" cy="3492602"/>
          </a:xfrm>
        </p:grpSpPr>
        <p:pic>
          <p:nvPicPr>
            <p:cNvPr id="484357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600" y="4521809"/>
              <a:ext cx="8827200" cy="69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4358" name="组合 8"/>
            <p:cNvGrpSpPr>
              <a:grpSpLocks/>
            </p:cNvGrpSpPr>
            <p:nvPr/>
          </p:nvGrpSpPr>
          <p:grpSpPr bwMode="auto">
            <a:xfrm>
              <a:off x="38100" y="1727199"/>
              <a:ext cx="9087581" cy="2834458"/>
              <a:chOff x="-341813" y="2990850"/>
              <a:chExt cx="9800138" cy="3056709"/>
            </a:xfrm>
          </p:grpSpPr>
          <p:pic>
            <p:nvPicPr>
              <p:cNvPr id="48435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990850"/>
                <a:ext cx="945832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4360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41813" y="3875859"/>
                <a:ext cx="9686926" cy="2171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273A-19BB-C24C-BF96-C1E64F00B55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53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657317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9337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短作业优先调度</a:t>
            </a:r>
            <a:r>
              <a:rPr lang="en-US" altLang="zh-CN" dirty="0"/>
              <a:t>(SJF)</a:t>
            </a:r>
            <a:endParaRPr lang="zh-CN" altLang="en-US" dirty="0"/>
          </a:p>
        </p:txBody>
      </p:sp>
      <p:grpSp>
        <p:nvGrpSpPr>
          <p:cNvPr id="485380" name="组合 11"/>
          <p:cNvGrpSpPr>
            <a:grpSpLocks/>
          </p:cNvGrpSpPr>
          <p:nvPr/>
        </p:nvGrpSpPr>
        <p:grpSpPr bwMode="auto">
          <a:xfrm>
            <a:off x="0" y="2952452"/>
            <a:ext cx="9105900" cy="3644900"/>
            <a:chOff x="-1787976" y="2019754"/>
            <a:chExt cx="12303776" cy="4926185"/>
          </a:xfrm>
        </p:grpSpPr>
        <p:pic>
          <p:nvPicPr>
            <p:cNvPr id="485381" name="Picture 1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46200" y="5798004"/>
              <a:ext cx="11862000" cy="1147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382" name="Picture 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5400" y="2019754"/>
              <a:ext cx="11772900" cy="1057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5383" name="Picture 1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87976" y="3077029"/>
              <a:ext cx="12134850" cy="273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44F9C-EF50-FD4A-94CB-73EFF70B499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54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27488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9949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响应比优先调度</a:t>
            </a:r>
            <a:r>
              <a:rPr lang="en-US" altLang="zh-CN" dirty="0"/>
              <a:t>(HRRN)</a:t>
            </a:r>
            <a:endParaRPr lang="zh-CN" altLang="en-US" dirty="0"/>
          </a:p>
        </p:txBody>
      </p:sp>
      <p:grpSp>
        <p:nvGrpSpPr>
          <p:cNvPr id="486404" name="组合 8"/>
          <p:cNvGrpSpPr>
            <a:grpSpLocks/>
          </p:cNvGrpSpPr>
          <p:nvPr/>
        </p:nvGrpSpPr>
        <p:grpSpPr bwMode="auto">
          <a:xfrm>
            <a:off x="179512" y="3307506"/>
            <a:ext cx="8729663" cy="3145830"/>
            <a:chOff x="-32870" y="1532131"/>
            <a:chExt cx="9218942" cy="3314393"/>
          </a:xfrm>
        </p:grpSpPr>
        <p:pic>
          <p:nvPicPr>
            <p:cNvPr id="486405" name="Picture 4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35" y="4149234"/>
              <a:ext cx="8834437" cy="697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6406" name="组合 5"/>
            <p:cNvGrpSpPr>
              <a:grpSpLocks/>
            </p:cNvGrpSpPr>
            <p:nvPr/>
          </p:nvGrpSpPr>
          <p:grpSpPr bwMode="auto">
            <a:xfrm>
              <a:off x="-32870" y="1532131"/>
              <a:ext cx="9148295" cy="2682361"/>
              <a:chOff x="-406400" y="2990850"/>
              <a:chExt cx="9864725" cy="2892425"/>
            </a:xfrm>
          </p:grpSpPr>
          <p:pic>
            <p:nvPicPr>
              <p:cNvPr id="486407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990850"/>
                <a:ext cx="9458325" cy="876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6408" name="Picture 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6400" y="3825875"/>
                <a:ext cx="9772650" cy="2057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0B34-9353-1140-BBF8-2502B9E602E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55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784523"/>
              </p:ext>
            </p:extLst>
          </p:nvPr>
        </p:nvGraphicFramePr>
        <p:xfrm>
          <a:off x="6019800" y="-27384"/>
          <a:ext cx="3112011" cy="29868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044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44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01729" y="3398854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B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2093817" y="3399383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C</a:t>
            </a:r>
            <a:endParaRPr kumimoji="1"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885905" y="3399383"/>
            <a:ext cx="40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D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677993" y="33993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E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9442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</a:t>
            </a:r>
            <a:r>
              <a:rPr lang="en-US" altLang="zh-CN" dirty="0"/>
              <a:t>(q=1)</a:t>
            </a:r>
            <a:endParaRPr lang="zh-CN" altLang="en-US" dirty="0"/>
          </a:p>
        </p:txBody>
      </p:sp>
      <p:grpSp>
        <p:nvGrpSpPr>
          <p:cNvPr id="487428" name="组合 7"/>
          <p:cNvGrpSpPr>
            <a:grpSpLocks/>
          </p:cNvGrpSpPr>
          <p:nvPr/>
        </p:nvGrpSpPr>
        <p:grpSpPr bwMode="auto">
          <a:xfrm>
            <a:off x="2123728" y="4020509"/>
            <a:ext cx="6825803" cy="2432827"/>
            <a:chOff x="47625" y="1581151"/>
            <a:chExt cx="9164956" cy="3300847"/>
          </a:xfrm>
        </p:grpSpPr>
        <p:grpSp>
          <p:nvGrpSpPr>
            <p:cNvPr id="487429" name="组合 5"/>
            <p:cNvGrpSpPr>
              <a:grpSpLocks/>
            </p:cNvGrpSpPr>
            <p:nvPr/>
          </p:nvGrpSpPr>
          <p:grpSpPr bwMode="auto">
            <a:xfrm>
              <a:off x="47625" y="1581151"/>
              <a:ext cx="9085947" cy="2634718"/>
              <a:chOff x="-320675" y="3009900"/>
              <a:chExt cx="9788525" cy="2838450"/>
            </a:xfrm>
          </p:grpSpPr>
          <p:pic>
            <p:nvPicPr>
              <p:cNvPr id="487430" name="Picture 2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009900"/>
                <a:ext cx="9467850" cy="838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7431" name="Picture 3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20675" y="3848100"/>
                <a:ext cx="9677400" cy="2000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87432" name="Picture 4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69" y="4179713"/>
              <a:ext cx="8863012" cy="70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2574F-0E8E-384B-AE13-66D2A446BC78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56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309756"/>
              </p:ext>
            </p:extLst>
          </p:nvPr>
        </p:nvGraphicFramePr>
        <p:xfrm>
          <a:off x="7030413" y="0"/>
          <a:ext cx="2088232" cy="3230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98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92" y="1143681"/>
            <a:ext cx="3952744" cy="28613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48463" y="19731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不升级</a:t>
            </a:r>
          </a:p>
        </p:txBody>
      </p:sp>
    </p:spTree>
    <p:extLst>
      <p:ext uri="{BB962C8B-B14F-4D97-AF65-F5344CB8AC3E}">
        <p14:creationId xmlns:p14="http://schemas.microsoft.com/office/powerpoint/2010/main" val="375262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多级反馈队列调度</a:t>
            </a:r>
            <a:r>
              <a:rPr lang="en-US" altLang="zh-CN" dirty="0"/>
              <a:t>(q=2</a:t>
            </a:r>
            <a:r>
              <a:rPr lang="en-US" altLang="zh-CN" baseline="30000" dirty="0"/>
              <a:t>i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8BCB6-A0D0-5043-BC5B-1021E39D291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57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030413" y="0"/>
          <a:ext cx="2088232" cy="3230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3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298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进程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到达时间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服务时间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A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B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6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29000"/>
            <a:ext cx="8218640" cy="22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调度算法例子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27F87-FE4A-2649-AF31-C7B20641FA5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85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假设在单道批处理环境下有四个进程，已知它们进入系统的时间、估计运行时间：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要求：应用</a:t>
            </a:r>
            <a:r>
              <a:rPr lang="en-US" altLang="zh-CN" dirty="0"/>
              <a:t>FCFS</a:t>
            </a:r>
            <a:r>
              <a:rPr lang="zh-CN" altLang="en-US" dirty="0"/>
              <a:t>、</a:t>
            </a:r>
            <a:r>
              <a:rPr lang="en-US" altLang="zh-CN" dirty="0"/>
              <a:t>SJF</a:t>
            </a:r>
            <a:r>
              <a:rPr lang="zh-CN" altLang="en-US" dirty="0"/>
              <a:t>、</a:t>
            </a:r>
            <a:r>
              <a:rPr lang="en-US" altLang="zh-CN" dirty="0"/>
              <a:t>HRRN</a:t>
            </a:r>
            <a:r>
              <a:rPr lang="zh-CN" altLang="en-US" dirty="0"/>
              <a:t>，分别给出进程调度的顺序，并计算出平均周转时间</a:t>
            </a:r>
          </a:p>
        </p:txBody>
      </p:sp>
      <p:graphicFrame>
        <p:nvGraphicFramePr>
          <p:cNvPr id="47411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443621"/>
              </p:ext>
            </p:extLst>
          </p:nvPr>
        </p:nvGraphicFramePr>
        <p:xfrm>
          <a:off x="1066800" y="2543026"/>
          <a:ext cx="7391400" cy="2470150"/>
        </p:xfrm>
        <a:graphic>
          <a:graphicData uri="http://schemas.openxmlformats.org/drawingml/2006/table">
            <a:tbl>
              <a:tblPr firstCol="1">
                <a:tableStyleId>{284E427A-3D55-4303-BF80-6455036E1DE7}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进程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进入时间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估计运行时间（分钟）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P1</a:t>
                      </a: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8:00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120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8:50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P3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9:00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9:50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FB81-B6E2-FD4C-A33E-A1B75910803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6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中级调度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中程调度</a:t>
            </a:r>
          </a:p>
          <a:p>
            <a:r>
              <a:rPr lang="zh-CN" altLang="en-US" dirty="0"/>
              <a:t>为提高系统吞吐量和内存利用率而引入的内外存对换功能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A6D8C-6FBE-E743-B3E7-83E0E939722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79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先来先服务（</a:t>
            </a:r>
            <a:r>
              <a:rPr lang="en-US" altLang="zh-CN" dirty="0"/>
              <a:t>FCFS</a:t>
            </a:r>
            <a:r>
              <a:rPr lang="zh-CN" altLang="en-US" dirty="0"/>
              <a:t>）</a:t>
            </a:r>
          </a:p>
        </p:txBody>
      </p:sp>
      <p:sp>
        <p:nvSpPr>
          <p:cNvPr id="475140" name="Line 4"/>
          <p:cNvSpPr>
            <a:spLocks noChangeShapeType="1"/>
          </p:cNvSpPr>
          <p:nvPr/>
        </p:nvSpPr>
        <p:spPr bwMode="auto">
          <a:xfrm>
            <a:off x="457200" y="2086744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1" name="Line 5"/>
          <p:cNvSpPr>
            <a:spLocks noChangeShapeType="1"/>
          </p:cNvSpPr>
          <p:nvPr/>
        </p:nvSpPr>
        <p:spPr bwMode="auto">
          <a:xfrm>
            <a:off x="4572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2" name="Line 6"/>
          <p:cNvSpPr>
            <a:spLocks noChangeShapeType="1"/>
          </p:cNvSpPr>
          <p:nvPr/>
        </p:nvSpPr>
        <p:spPr bwMode="auto">
          <a:xfrm>
            <a:off x="36576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3" name="Line 7"/>
          <p:cNvSpPr>
            <a:spLocks noChangeShapeType="1"/>
          </p:cNvSpPr>
          <p:nvPr/>
        </p:nvSpPr>
        <p:spPr bwMode="auto">
          <a:xfrm>
            <a:off x="52578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4" name="Line 8"/>
          <p:cNvSpPr>
            <a:spLocks noChangeShapeType="1"/>
          </p:cNvSpPr>
          <p:nvPr/>
        </p:nvSpPr>
        <p:spPr bwMode="auto">
          <a:xfrm>
            <a:off x="58674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5" name="Line 9"/>
          <p:cNvSpPr>
            <a:spLocks noChangeShapeType="1"/>
          </p:cNvSpPr>
          <p:nvPr/>
        </p:nvSpPr>
        <p:spPr bwMode="auto">
          <a:xfrm>
            <a:off x="6858000" y="1781944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5146" name="Text Box 10"/>
          <p:cNvSpPr txBox="1">
            <a:spLocks noChangeArrowheads="1"/>
          </p:cNvSpPr>
          <p:nvPr/>
        </p:nvSpPr>
        <p:spPr bwMode="auto">
          <a:xfrm>
            <a:off x="8229600" y="1477144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5147" name="Text Box 11"/>
          <p:cNvSpPr txBox="1">
            <a:spLocks noChangeArrowheads="1"/>
          </p:cNvSpPr>
          <p:nvPr/>
        </p:nvSpPr>
        <p:spPr bwMode="auto">
          <a:xfrm>
            <a:off x="228600" y="2560077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475148" name="Text Box 12"/>
          <p:cNvSpPr txBox="1">
            <a:spLocks noChangeArrowheads="1"/>
          </p:cNvSpPr>
          <p:nvPr/>
        </p:nvSpPr>
        <p:spPr bwMode="auto">
          <a:xfrm>
            <a:off x="1219200" y="1629544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5149" name="Text Box 13"/>
          <p:cNvSpPr txBox="1">
            <a:spLocks noChangeArrowheads="1"/>
          </p:cNvSpPr>
          <p:nvPr/>
        </p:nvSpPr>
        <p:spPr bwMode="auto">
          <a:xfrm>
            <a:off x="41148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5150" name="Text Box 14"/>
          <p:cNvSpPr txBox="1">
            <a:spLocks noChangeArrowheads="1"/>
          </p:cNvSpPr>
          <p:nvPr/>
        </p:nvSpPr>
        <p:spPr bwMode="auto">
          <a:xfrm>
            <a:off x="52578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5151" name="Text Box 15"/>
          <p:cNvSpPr txBox="1">
            <a:spLocks noChangeArrowheads="1"/>
          </p:cNvSpPr>
          <p:nvPr/>
        </p:nvSpPr>
        <p:spPr bwMode="auto">
          <a:xfrm>
            <a:off x="6096000" y="1629544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1DD6-D2DB-8C48-80D7-F3ECEF98280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60</a:t>
            </a:fld>
            <a:endParaRPr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29018"/>
              </p:ext>
            </p:extLst>
          </p:nvPr>
        </p:nvGraphicFramePr>
        <p:xfrm>
          <a:off x="353219" y="3365976"/>
          <a:ext cx="8132762" cy="2588327"/>
        </p:xfrm>
        <a:graphic>
          <a:graphicData uri="http://schemas.openxmlformats.org/drawingml/2006/table">
            <a:tbl>
              <a:tblPr firstRow="1" firstCol="1" bandRow="1" bandCol="1">
                <a:tableStyleId>{69012ECD-51FC-41F1-AA8D-1B2483CD663E}</a:tableStyleId>
              </a:tblPr>
              <a:tblGrid>
                <a:gridCol w="90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5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60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53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11096"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</a:pPr>
                      <a:r>
                        <a:rPr lang="en-US" sz="2000" kern="100" cap="all" dirty="0">
                          <a:effectLst/>
                        </a:rPr>
                        <a:t> 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进入时间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估计运行时间</a:t>
                      </a:r>
                      <a:endParaRPr lang="zh-CN" sz="14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开始时间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结束时间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周转时间</a:t>
                      </a:r>
                      <a:endParaRPr lang="zh-CN" sz="14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4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P1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</a:t>
                      </a:r>
                      <a:r>
                        <a:rPr lang="en-US" altLang="zh-CN" sz="1500" kern="100" dirty="0">
                          <a:effectLst/>
                        </a:rPr>
                        <a:t>:</a:t>
                      </a:r>
                      <a:r>
                        <a:rPr lang="en-US" sz="1500" kern="100" dirty="0">
                          <a:effectLst/>
                        </a:rPr>
                        <a:t>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120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65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P2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P3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115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P4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20</a:t>
                      </a:r>
                      <a:endParaRPr lang="zh-CN" sz="105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11:00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11:20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230">
                <a:tc gridSpan="5"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3200" kern="100" dirty="0">
                          <a:effectLst/>
                        </a:rPr>
                        <a:t>平均周转时间 </a:t>
                      </a:r>
                      <a:r>
                        <a:rPr lang="en-US" sz="3200" kern="100" dirty="0">
                          <a:effectLst/>
                        </a:rPr>
                        <a:t>T = 112.5</a:t>
                      </a:r>
                      <a:endParaRPr lang="zh-CN" sz="2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450</a:t>
                      </a:r>
                      <a:endParaRPr lang="zh-CN" sz="105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276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6" name="矩形 5"/>
          <p:cNvSpPr/>
          <p:nvPr/>
        </p:nvSpPr>
        <p:spPr>
          <a:xfrm>
            <a:off x="48769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10:50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81218" y="25600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 11:00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771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0946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最短作业优先算法</a:t>
            </a:r>
            <a:r>
              <a:rPr lang="en-US" altLang="zh-CN" dirty="0"/>
              <a:t>(SJF)</a:t>
            </a:r>
            <a:endParaRPr lang="zh-CN" altLang="en-US" dirty="0"/>
          </a:p>
        </p:txBody>
      </p:sp>
      <p:sp>
        <p:nvSpPr>
          <p:cNvPr id="476164" name="Line 4"/>
          <p:cNvSpPr>
            <a:spLocks noChangeShapeType="1"/>
          </p:cNvSpPr>
          <p:nvPr/>
        </p:nvSpPr>
        <p:spPr bwMode="auto">
          <a:xfrm>
            <a:off x="457200" y="198120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5" name="Line 5"/>
          <p:cNvSpPr>
            <a:spLocks noChangeShapeType="1"/>
          </p:cNvSpPr>
          <p:nvPr/>
        </p:nvSpPr>
        <p:spPr bwMode="auto">
          <a:xfrm>
            <a:off x="4572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6" name="Line 6"/>
          <p:cNvSpPr>
            <a:spLocks noChangeShapeType="1"/>
          </p:cNvSpPr>
          <p:nvPr/>
        </p:nvSpPr>
        <p:spPr bwMode="auto">
          <a:xfrm>
            <a:off x="36576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7" name="Line 7"/>
          <p:cNvSpPr>
            <a:spLocks noChangeShapeType="1"/>
          </p:cNvSpPr>
          <p:nvPr/>
        </p:nvSpPr>
        <p:spPr bwMode="auto">
          <a:xfrm>
            <a:off x="42672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8" name="Line 8"/>
          <p:cNvSpPr>
            <a:spLocks noChangeShapeType="1"/>
          </p:cNvSpPr>
          <p:nvPr/>
        </p:nvSpPr>
        <p:spPr bwMode="auto">
          <a:xfrm>
            <a:off x="52578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69" name="Line 9"/>
          <p:cNvSpPr>
            <a:spLocks noChangeShapeType="1"/>
          </p:cNvSpPr>
          <p:nvPr/>
        </p:nvSpPr>
        <p:spPr bwMode="auto">
          <a:xfrm>
            <a:off x="6858000" y="167640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8229600" y="13716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 dirty="0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6172" name="Text Box 12"/>
          <p:cNvSpPr txBox="1">
            <a:spLocks noChangeArrowheads="1"/>
          </p:cNvSpPr>
          <p:nvPr/>
        </p:nvSpPr>
        <p:spPr bwMode="auto">
          <a:xfrm>
            <a:off x="1219200" y="1524000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6173" name="Text Box 13"/>
          <p:cNvSpPr txBox="1">
            <a:spLocks noChangeArrowheads="1"/>
          </p:cNvSpPr>
          <p:nvPr/>
        </p:nvSpPr>
        <p:spPr bwMode="auto">
          <a:xfrm>
            <a:off x="54864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6174" name="Text Box 14"/>
          <p:cNvSpPr txBox="1">
            <a:spLocks noChangeArrowheads="1"/>
          </p:cNvSpPr>
          <p:nvPr/>
        </p:nvSpPr>
        <p:spPr bwMode="auto">
          <a:xfrm>
            <a:off x="37338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6175" name="Text Box 15"/>
          <p:cNvSpPr txBox="1">
            <a:spLocks noChangeArrowheads="1"/>
          </p:cNvSpPr>
          <p:nvPr/>
        </p:nvSpPr>
        <p:spPr bwMode="auto">
          <a:xfrm>
            <a:off x="4419600" y="152400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D830-6F25-F444-9844-B78389631601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61</a:t>
            </a:fld>
            <a:endParaRPr lang="zh-CN" altLang="en-US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117937"/>
              </p:ext>
            </p:extLst>
          </p:nvPr>
        </p:nvGraphicFramePr>
        <p:xfrm>
          <a:off x="457200" y="3237611"/>
          <a:ext cx="8229600" cy="2711669"/>
        </p:xfrm>
        <a:graphic>
          <a:graphicData uri="http://schemas.openxmlformats.org/drawingml/2006/table">
            <a:tbl>
              <a:tblPr firstRow="1" firstCol="1" bandRow="1" bandCol="1">
                <a:tableStyleId>{69012ECD-51FC-41F1-AA8D-1B2483CD663E}</a:tableStyleId>
              </a:tblPr>
              <a:tblGrid>
                <a:gridCol w="874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2000" kern="100" cap="all" dirty="0">
                          <a:effectLst/>
                        </a:rPr>
                        <a:t> 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进入时间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估计运行时间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开始时间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结束时间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周转时间</a:t>
                      </a:r>
                      <a:endParaRPr lang="zh-CN" sz="1200" kern="100" dirty="0">
                        <a:effectLst/>
                      </a:endParaRPr>
                    </a:p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000" kern="100" cap="all" dirty="0">
                          <a:effectLst/>
                        </a:rPr>
                        <a:t>（分钟）</a:t>
                      </a:r>
                      <a:endParaRPr lang="zh-CN" sz="12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P1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120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120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660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P2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8:50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50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10:30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11:20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150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P3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10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10:00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10:10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70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986"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P4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9:50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20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10:10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10:30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40</a:t>
                      </a:r>
                      <a:endParaRPr lang="zh-CN" sz="1000" b="0" kern="10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971">
                <a:tc gridSpan="5"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3200" kern="100" dirty="0">
                          <a:effectLst/>
                        </a:rPr>
                        <a:t>平均周转时间 </a:t>
                      </a:r>
                      <a:r>
                        <a:rPr lang="en-US" sz="3200" kern="100" dirty="0">
                          <a:effectLst/>
                        </a:rPr>
                        <a:t>T = 95</a:t>
                      </a:r>
                      <a:endParaRPr lang="zh-CN" sz="18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380</a:t>
                      </a:r>
                      <a:endParaRPr lang="zh-CN" sz="1000" b="0" kern="100" dirty="0">
                        <a:effectLst/>
                        <a:latin typeface="宋体"/>
                        <a:cs typeface="Times New Roman"/>
                      </a:endParaRPr>
                    </a:p>
                  </a:txBody>
                  <a:tcPr marL="66427" marR="6642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228600" y="2560077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26" name="矩形 25"/>
          <p:cNvSpPr/>
          <p:nvPr/>
        </p:nvSpPr>
        <p:spPr>
          <a:xfrm>
            <a:off x="3276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27" name="矩形 26"/>
          <p:cNvSpPr/>
          <p:nvPr/>
        </p:nvSpPr>
        <p:spPr>
          <a:xfrm>
            <a:off x="40387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</a:t>
            </a:r>
            <a:r>
              <a:rPr kumimoji="1" lang="en-US" altLang="zh-CN" b="1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4819218" y="256007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itchFamily="18" charset="0"/>
                <a:ea typeface="宋体" charset="-122"/>
              </a:rPr>
              <a:t> 1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: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3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6477126" y="25600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207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最高响应比优先算法</a:t>
            </a:r>
            <a:r>
              <a:rPr lang="en-US" altLang="zh-CN" dirty="0"/>
              <a:t>(HRRN)</a:t>
            </a:r>
            <a:endParaRPr lang="zh-CN" altLang="en-US" dirty="0"/>
          </a:p>
        </p:txBody>
      </p:sp>
      <p:sp>
        <p:nvSpPr>
          <p:cNvPr id="477188" name="Line 4"/>
          <p:cNvSpPr>
            <a:spLocks noChangeShapeType="1"/>
          </p:cNvSpPr>
          <p:nvPr/>
        </p:nvSpPr>
        <p:spPr bwMode="auto">
          <a:xfrm>
            <a:off x="457200" y="2874640"/>
            <a:ext cx="8382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89" name="Line 5"/>
          <p:cNvSpPr>
            <a:spLocks noChangeShapeType="1"/>
          </p:cNvSpPr>
          <p:nvPr/>
        </p:nvSpPr>
        <p:spPr bwMode="auto">
          <a:xfrm>
            <a:off x="4572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0" name="Line 6"/>
          <p:cNvSpPr>
            <a:spLocks noChangeShapeType="1"/>
          </p:cNvSpPr>
          <p:nvPr/>
        </p:nvSpPr>
        <p:spPr bwMode="auto">
          <a:xfrm>
            <a:off x="36576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1" name="Line 7"/>
          <p:cNvSpPr>
            <a:spLocks noChangeShapeType="1"/>
          </p:cNvSpPr>
          <p:nvPr/>
        </p:nvSpPr>
        <p:spPr bwMode="auto">
          <a:xfrm>
            <a:off x="42672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2" name="Line 8"/>
          <p:cNvSpPr>
            <a:spLocks noChangeShapeType="1"/>
          </p:cNvSpPr>
          <p:nvPr/>
        </p:nvSpPr>
        <p:spPr bwMode="auto">
          <a:xfrm>
            <a:off x="58674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3" name="Line 9"/>
          <p:cNvSpPr>
            <a:spLocks noChangeShapeType="1"/>
          </p:cNvSpPr>
          <p:nvPr/>
        </p:nvSpPr>
        <p:spPr bwMode="auto">
          <a:xfrm>
            <a:off x="6858000" y="2569840"/>
            <a:ext cx="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7194" name="Text Box 10"/>
          <p:cNvSpPr txBox="1">
            <a:spLocks noChangeArrowheads="1"/>
          </p:cNvSpPr>
          <p:nvPr/>
        </p:nvSpPr>
        <p:spPr bwMode="auto">
          <a:xfrm>
            <a:off x="8229600" y="226504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sz="2400" b="1">
                <a:latin typeface="Times New Roman" pitchFamily="18" charset="0"/>
                <a:ea typeface="宋体" charset="-122"/>
              </a:rPr>
              <a:t>时间</a:t>
            </a:r>
          </a:p>
        </p:txBody>
      </p:sp>
      <p:sp>
        <p:nvSpPr>
          <p:cNvPr id="477196" name="Text Box 12"/>
          <p:cNvSpPr txBox="1">
            <a:spLocks noChangeArrowheads="1"/>
          </p:cNvSpPr>
          <p:nvPr/>
        </p:nvSpPr>
        <p:spPr bwMode="auto">
          <a:xfrm>
            <a:off x="1219200" y="2417440"/>
            <a:ext cx="990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P1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120</a:t>
            </a:r>
          </a:p>
        </p:txBody>
      </p:sp>
      <p:sp>
        <p:nvSpPr>
          <p:cNvPr id="477197" name="Text Box 13"/>
          <p:cNvSpPr txBox="1">
            <a:spLocks noChangeArrowheads="1"/>
          </p:cNvSpPr>
          <p:nvPr/>
        </p:nvSpPr>
        <p:spPr bwMode="auto">
          <a:xfrm>
            <a:off x="48006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P2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50</a:t>
            </a:r>
          </a:p>
        </p:txBody>
      </p:sp>
      <p:sp>
        <p:nvSpPr>
          <p:cNvPr id="477198" name="Text Box 14"/>
          <p:cNvSpPr txBox="1">
            <a:spLocks noChangeArrowheads="1"/>
          </p:cNvSpPr>
          <p:nvPr/>
        </p:nvSpPr>
        <p:spPr bwMode="auto">
          <a:xfrm>
            <a:off x="37338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P3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10</a:t>
            </a:r>
          </a:p>
        </p:txBody>
      </p:sp>
      <p:sp>
        <p:nvSpPr>
          <p:cNvPr id="477199" name="Text Box 15"/>
          <p:cNvSpPr txBox="1">
            <a:spLocks noChangeArrowheads="1"/>
          </p:cNvSpPr>
          <p:nvPr/>
        </p:nvSpPr>
        <p:spPr bwMode="auto">
          <a:xfrm>
            <a:off x="6019800" y="2417440"/>
            <a:ext cx="609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P4</a:t>
            </a:r>
          </a:p>
          <a:p>
            <a:pPr algn="l"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itchFamily="18" charset="0"/>
                <a:ea typeface="宋体" charset="-122"/>
              </a:rPr>
              <a:t>20</a:t>
            </a:r>
          </a:p>
        </p:txBody>
      </p:sp>
      <p:pic>
        <p:nvPicPr>
          <p:cNvPr id="477210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4005064"/>
            <a:ext cx="8066088" cy="2524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62E2-EEB4-4E4A-8729-12A729CC3F0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228600" y="3491716"/>
            <a:ext cx="8150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8:00</a:t>
            </a:r>
          </a:p>
        </p:txBody>
      </p:sp>
      <p:sp>
        <p:nvSpPr>
          <p:cNvPr id="38" name="矩形 37"/>
          <p:cNvSpPr/>
          <p:nvPr/>
        </p:nvSpPr>
        <p:spPr>
          <a:xfrm>
            <a:off x="32767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10:00</a:t>
            </a:r>
          </a:p>
        </p:txBody>
      </p:sp>
      <p:sp>
        <p:nvSpPr>
          <p:cNvPr id="39" name="矩形 38"/>
          <p:cNvSpPr/>
          <p:nvPr/>
        </p:nvSpPr>
        <p:spPr>
          <a:xfrm>
            <a:off x="40387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10:</a:t>
            </a:r>
            <a:r>
              <a:rPr kumimoji="1" lang="en-US" altLang="zh-CN" b="1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5410200" y="349171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itchFamily="18" charset="0"/>
                <a:ea typeface="宋体" charset="-122"/>
              </a:rPr>
              <a:t> 1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1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:</a:t>
            </a:r>
            <a:r>
              <a:rPr kumimoji="1" lang="en-US" altLang="zh-CN" dirty="0"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dirty="0">
                <a:latin typeface="Times New Roman" pitchFamily="18" charset="0"/>
                <a:ea typeface="宋体" charset="-122"/>
              </a:rPr>
              <a:t>0</a:t>
            </a:r>
            <a:endParaRPr lang="zh-CN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6477126" y="349171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Times New Roman" pitchFamily="18" charset="0"/>
                <a:ea typeface="宋体" charset="-122"/>
              </a:rPr>
              <a:t>11:20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362513"/>
              </p:ext>
            </p:extLst>
          </p:nvPr>
        </p:nvGraphicFramePr>
        <p:xfrm>
          <a:off x="1012204" y="1397496"/>
          <a:ext cx="2645396" cy="683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" name="公式" r:id="rId4" imgW="1524000" imgH="393700" progId="Equation.3">
                  <p:embed/>
                </p:oleObj>
              </mc:Choice>
              <mc:Fallback>
                <p:oleObj name="公式" r:id="rId4" imgW="1524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2204" y="1397496"/>
                        <a:ext cx="2645396" cy="683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226293"/>
              </p:ext>
            </p:extLst>
          </p:nvPr>
        </p:nvGraphicFramePr>
        <p:xfrm>
          <a:off x="3907631" y="1396677"/>
          <a:ext cx="1785938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" name="公式" r:id="rId6" imgW="1028700" imgH="393700" progId="Equation.3">
                  <p:embed/>
                </p:oleObj>
              </mc:Choice>
              <mc:Fallback>
                <p:oleObj name="公式" r:id="rId6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7631" y="1396677"/>
                        <a:ext cx="1785938" cy="68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458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759012"/>
              </p:ext>
            </p:extLst>
          </p:nvPr>
        </p:nvGraphicFramePr>
        <p:xfrm>
          <a:off x="68263" y="42564"/>
          <a:ext cx="9020175" cy="599641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18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0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1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53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103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算法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比较项目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FCFS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RR</a:t>
                      </a:r>
                      <a:endParaRPr kumimoji="1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SJF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SRT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优先级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HRRN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MFQ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选择依据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max[w]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常量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min[s]</a:t>
                      </a:r>
                      <a:endParaRPr kumimoji="1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min(s-e)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max(p)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max((w+s)/s)</a:t>
                      </a:r>
                      <a:endParaRPr kumimoji="1" lang="en-US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max(p)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调度方式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</a:t>
                      </a:r>
                      <a:endParaRPr kumimoji="1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时间片</a:t>
                      </a: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抢占式（进程到达）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</a:t>
                      </a:r>
                      <a:endParaRPr kumimoji="1" lang="en-US" altLang="zh-CN" sz="16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（进程到达）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非抢占式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抢占式（优先级，时间片）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0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吞吐量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如果时间片太小，可能很低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高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高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2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响应时间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可能很高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短作业好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不突出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开销</a:t>
                      </a:r>
                      <a:endParaRPr kumimoji="1" lang="zh-CN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小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可能高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中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对进程的影响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不利于短作业和</a:t>
                      </a: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繁忙型作业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公平对待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不利于长作业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不利于长作业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不利于低优先级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良好的均衡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en-US" altLang="zh-CN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I/O</a:t>
                      </a: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繁忙型作业优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饥饿问题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可能</a:t>
                      </a: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无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Tx/>
                        <a:buNone/>
                        <a:tabLst/>
                      </a:pPr>
                      <a:r>
                        <a:rPr kumimoji="1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可能</a:t>
                      </a:r>
                      <a:endParaRPr kumimoji="1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6D9A-4F3C-9040-946E-FC767EEC0CE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8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问题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对单道程序而言，各种算法的平均周转时间可能不同，总周转时间是否也不同？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2E9BE-D175-C547-B226-B8A4CD789A7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258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12603-7469-1549-AF0F-864BDF40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作业</a:t>
            </a:r>
            <a:r>
              <a:rPr kumimoji="1" lang="en-US" altLang="zh-CN"/>
              <a:t>3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7BFF34-EF86-2F47-83F1-756E2B3BE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在单</a:t>
            </a:r>
            <a:r>
              <a:rPr kumimoji="1" lang="en-US" altLang="zh-CN"/>
              <a:t>CPU</a:t>
            </a:r>
            <a:r>
              <a:rPr kumimoji="1" lang="zh-CN" altLang="en-US"/>
              <a:t>多道系统中，对于一组给定的任务，对于所有非抢占调度算法，证明最短作业优先调度的平均周转时间最短。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1CA45-83E6-994B-A816-9536E73F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8CB6-F957-A042-809B-D6A92AC3928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D7D016-BBAC-714A-91FA-5CE11EA6C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8FCDB-B85F-1F44-9EF8-E1E15027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597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Real-time Scheduling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05846-B25B-F34D-9044-C84A4BC0B346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140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实时调度的基本条件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就绪时间：成为就绪状态的时间</a:t>
            </a:r>
            <a:endParaRPr lang="en-US" altLang="zh-CN" dirty="0"/>
          </a:p>
          <a:p>
            <a:pPr lvl="1"/>
            <a:r>
              <a:rPr lang="zh-CN" altLang="en-US" dirty="0"/>
              <a:t>周期性任务</a:t>
            </a:r>
          </a:p>
          <a:p>
            <a:r>
              <a:rPr lang="zh-CN" altLang="en-US" dirty="0"/>
              <a:t>开始</a:t>
            </a:r>
            <a:r>
              <a:rPr lang="en-US" altLang="zh-CN" dirty="0"/>
              <a:t>/</a:t>
            </a:r>
            <a:r>
              <a:rPr lang="zh-CN" altLang="en-US" dirty="0"/>
              <a:t>完成截止时间</a:t>
            </a:r>
            <a:endParaRPr lang="en-US" altLang="zh-CN" dirty="0"/>
          </a:p>
          <a:p>
            <a:pPr lvl="1"/>
            <a:r>
              <a:rPr lang="zh-CN" altLang="en-US" dirty="0"/>
              <a:t>软、硬</a:t>
            </a:r>
          </a:p>
          <a:p>
            <a:r>
              <a:rPr lang="zh-CN" altLang="en-US" dirty="0"/>
              <a:t>处理时间</a:t>
            </a:r>
          </a:p>
          <a:p>
            <a:r>
              <a:rPr lang="zh-CN" altLang="en-US" dirty="0"/>
              <a:t>资源要求</a:t>
            </a:r>
          </a:p>
          <a:p>
            <a:r>
              <a:rPr lang="zh-CN" altLang="en-US" dirty="0"/>
              <a:t>优先级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252EF-A6B4-B247-A239-7DBC2B168D4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2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系统处理能力下界 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假定系统中有</a:t>
            </a:r>
            <a:r>
              <a:rPr lang="en-US" altLang="zh-CN" dirty="0">
                <a:solidFill>
                  <a:srgbClr val="C00000"/>
                </a:solidFill>
              </a:rPr>
              <a:t>m</a:t>
            </a:r>
            <a:r>
              <a:rPr lang="zh-CN" altLang="en-US" dirty="0"/>
              <a:t>个周期性的实时任务，它们的处理时间为</a:t>
            </a:r>
            <a:r>
              <a:rPr lang="en-US" altLang="zh-CN" dirty="0" err="1">
                <a:solidFill>
                  <a:srgbClr val="C00000"/>
                </a:solidFill>
              </a:rPr>
              <a:t>Ci</a:t>
            </a:r>
            <a:r>
              <a:rPr lang="zh-CN" altLang="en-US" dirty="0"/>
              <a:t>，周期为</a:t>
            </a:r>
            <a:r>
              <a:rPr lang="en-US" altLang="zh-CN" dirty="0">
                <a:solidFill>
                  <a:srgbClr val="C00000"/>
                </a:solidFill>
              </a:rPr>
              <a:t>Pi</a:t>
            </a:r>
            <a:r>
              <a:rPr lang="zh-CN" altLang="en-US" dirty="0"/>
              <a:t>，则在单</a:t>
            </a:r>
            <a:r>
              <a:rPr lang="en-US" altLang="zh-CN" dirty="0"/>
              <a:t>/</a:t>
            </a:r>
            <a:r>
              <a:rPr lang="zh-CN" altLang="en-US" dirty="0"/>
              <a:t>多处理机情况下，可调度的必要条件：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DAE56-075B-8D4D-980C-CEC329E27F14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68</a:t>
            </a:fld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662956" y="3898899"/>
          <a:ext cx="1855688" cy="148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5" name="公式" r:id="rId4" imgW="571500" imgH="457200" progId="Equation.3">
                  <p:embed/>
                </p:oleObj>
              </mc:Choice>
              <mc:Fallback>
                <p:oleObj name="公式" r:id="rId4" imgW="571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2956" y="3898899"/>
                        <a:ext cx="1855688" cy="148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5292080" y="3867172"/>
          <a:ext cx="2199209" cy="1550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46" name="公式" r:id="rId6" imgW="647700" imgH="457200" progId="Equation.3">
                  <p:embed/>
                </p:oleObj>
              </mc:Choice>
              <mc:Fallback>
                <p:oleObj name="公式" r:id="rId6" imgW="647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867172"/>
                        <a:ext cx="2199209" cy="1550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0B34836-2912-764D-879B-0CFD84EF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4798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实时调度算法的分类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0B88-2A70-3C49-AAC7-727B234111B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69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1524000" y="1628800"/>
          <a:ext cx="6606108" cy="4545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04485A-CD6D-FE43-BFBA-59BA02F6E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7095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低级调度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进程调度，短程调度</a:t>
            </a:r>
          </a:p>
          <a:p>
            <a:r>
              <a:rPr lang="zh-CN" altLang="en-US" dirty="0"/>
              <a:t>由分派程序（</a:t>
            </a:r>
            <a:r>
              <a:rPr lang="en-US" altLang="zh-CN" dirty="0"/>
              <a:t>Dispatcher/Scheduler</a:t>
            </a:r>
            <a:r>
              <a:rPr lang="zh-CN" altLang="en-US" dirty="0"/>
              <a:t>）分派处理机</a:t>
            </a:r>
            <a:endParaRPr lang="en-US" altLang="zh-CN" dirty="0"/>
          </a:p>
          <a:p>
            <a:r>
              <a:rPr lang="zh-CN" altLang="en-US" dirty="0"/>
              <a:t>运行频率：低</a:t>
            </a:r>
            <a:r>
              <a:rPr lang="en-US" altLang="zh-CN" dirty="0"/>
              <a:t>&gt;</a:t>
            </a:r>
            <a:r>
              <a:rPr lang="zh-CN" altLang="en-US" dirty="0"/>
              <a:t>中</a:t>
            </a:r>
            <a:r>
              <a:rPr lang="en-US" altLang="zh-CN" dirty="0"/>
              <a:t>&gt;</a:t>
            </a:r>
            <a:r>
              <a:rPr lang="zh-CN" altLang="en-US" dirty="0"/>
              <a:t>高。</a:t>
            </a:r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8A84-0EA6-C641-9A93-D74406FB51B1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6152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342726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>
                <a:latin typeface="Arial" charset="0"/>
                <a:ea typeface="黑体" charset="-122"/>
              </a:rPr>
              <a:t>进程</a:t>
            </a:r>
            <a:r>
              <a:rPr lang="en-US" altLang="zh-CN" sz="2800" b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2885086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 dirty="0">
                <a:latin typeface="Arial" charset="0"/>
                <a:ea typeface="黑体" charset="-122"/>
              </a:rPr>
              <a:t>进程</a:t>
            </a:r>
            <a:r>
              <a:rPr lang="en-US" altLang="zh-CN" sz="2800" b="0" dirty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5481331" y="3468107"/>
            <a:ext cx="1542360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b="0">
                <a:latin typeface="Arial" charset="0"/>
                <a:ea typeface="黑体" charset="-122"/>
              </a:rPr>
              <a:t>进程</a:t>
            </a:r>
            <a:r>
              <a:rPr lang="en-US" altLang="zh-CN" sz="2800" b="0">
                <a:latin typeface="Arial" charset="0"/>
                <a:ea typeface="黑体" charset="-122"/>
              </a:rPr>
              <a:t>n</a:t>
            </a: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7023691" y="3468107"/>
            <a:ext cx="1542360" cy="66162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28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072752" y="4149080"/>
            <a:ext cx="4950939" cy="1323247"/>
            <a:chOff x="2072752" y="4020272"/>
            <a:chExt cx="4950939" cy="1323247"/>
          </a:xfrm>
        </p:grpSpPr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2072752" y="4020272"/>
              <a:ext cx="0" cy="12137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3" name="Line 10"/>
            <p:cNvSpPr>
              <a:spLocks noChangeShapeType="1"/>
            </p:cNvSpPr>
            <p:nvPr/>
          </p:nvSpPr>
          <p:spPr bwMode="auto">
            <a:xfrm>
              <a:off x="7023691" y="4020272"/>
              <a:ext cx="0" cy="13232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4" name="Line 11"/>
            <p:cNvSpPr>
              <a:spLocks noChangeShapeType="1"/>
            </p:cNvSpPr>
            <p:nvPr/>
          </p:nvSpPr>
          <p:spPr bwMode="auto">
            <a:xfrm>
              <a:off x="2072752" y="5122166"/>
              <a:ext cx="495093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3753781" y="4572435"/>
              <a:ext cx="162095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调度时间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90467" y="1935091"/>
            <a:ext cx="3057247" cy="1423558"/>
            <a:chOff x="790467" y="1935091"/>
            <a:chExt cx="3057247" cy="1423558"/>
          </a:xfrm>
        </p:grpSpPr>
        <p:sp>
          <p:nvSpPr>
            <p:cNvPr id="36" name="Text Box 13"/>
            <p:cNvSpPr txBox="1">
              <a:spLocks noChangeArrowheads="1"/>
            </p:cNvSpPr>
            <p:nvPr/>
          </p:nvSpPr>
          <p:spPr bwMode="auto">
            <a:xfrm>
              <a:off x="790467" y="1935091"/>
              <a:ext cx="30572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>
              <a:off x="2072752" y="2697025"/>
              <a:ext cx="0" cy="661624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13139" y="1923509"/>
            <a:ext cx="3057247" cy="1435140"/>
            <a:chOff x="5313139" y="1923509"/>
            <a:chExt cx="3057247" cy="1435140"/>
          </a:xfrm>
        </p:grpSpPr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023691" y="2697025"/>
              <a:ext cx="0" cy="661624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latin typeface="Arial" charset="0"/>
                <a:ea typeface="黑体" charset="-122"/>
              </a:endParaRPr>
            </a:p>
          </p:txBody>
        </p:sp>
        <p:sp>
          <p:nvSpPr>
            <p:cNvPr id="39" name="Text Box 16"/>
            <p:cNvSpPr txBox="1">
              <a:spLocks noChangeArrowheads="1"/>
            </p:cNvSpPr>
            <p:nvPr/>
          </p:nvSpPr>
          <p:spPr bwMode="auto">
            <a:xfrm>
              <a:off x="5313139" y="1923509"/>
              <a:ext cx="305724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latin typeface="Arial" charset="0"/>
                  <a:ea typeface="黑体" charset="-122"/>
                </a:rPr>
                <a:t>调度实时进程运行</a:t>
              </a: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时间片轮转调度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60863-7F09-9F46-BCAC-ED328C124FEA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4399916" y="3466922"/>
            <a:ext cx="1081416" cy="661624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2800" dirty="0">
                <a:latin typeface="Arial" charset="0"/>
                <a:ea typeface="黑体" charset="-122"/>
              </a:rPr>
              <a:t>……</a:t>
            </a:r>
            <a:endParaRPr lang="en-US" altLang="zh-CN" sz="2800" b="0" dirty="0">
              <a:latin typeface="Arial" charset="0"/>
              <a:ea typeface="黑体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15E40A-DB0B-C44B-AEC8-36AF06D3E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7690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668172" y="3583762"/>
            <a:ext cx="4184838" cy="945241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当前进程</a:t>
            </a:r>
            <a:r>
              <a:rPr lang="en-US" altLang="zh-CN" sz="3200" b="0" dirty="0">
                <a:latin typeface="Arial" charset="0"/>
                <a:ea typeface="黑体" charset="-122"/>
                <a:cs typeface="Arial" charset="0"/>
              </a:rPr>
              <a:t>1</a:t>
            </a:r>
            <a:endParaRPr lang="zh-CN" altLang="en-US" sz="3200" b="0" dirty="0">
              <a:latin typeface="Arial" charset="0"/>
              <a:ea typeface="黑体" charset="-122"/>
              <a:cs typeface="Arial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4853010" y="3583762"/>
            <a:ext cx="2145319" cy="9452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4264" y="1832986"/>
            <a:ext cx="3467616" cy="1753749"/>
            <a:chOff x="611560" y="1832986"/>
            <a:chExt cx="3467616" cy="1753749"/>
          </a:xfrm>
        </p:grpSpPr>
        <p:sp>
          <p:nvSpPr>
            <p:cNvPr id="43" name="Text Box 21"/>
            <p:cNvSpPr txBox="1">
              <a:spLocks noChangeArrowheads="1"/>
            </p:cNvSpPr>
            <p:nvPr/>
          </p:nvSpPr>
          <p:spPr bwMode="auto">
            <a:xfrm>
              <a:off x="611560" y="1832986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" name="Line 22"/>
            <p:cNvSpPr>
              <a:spLocks noChangeShapeType="1"/>
            </p:cNvSpPr>
            <p:nvPr/>
          </p:nvSpPr>
          <p:spPr bwMode="auto">
            <a:xfrm>
              <a:off x="2457481" y="2778227"/>
              <a:ext cx="0" cy="80850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51920" y="1832986"/>
            <a:ext cx="3467616" cy="1753749"/>
            <a:chOff x="4716016" y="1832986"/>
            <a:chExt cx="3467616" cy="1753749"/>
          </a:xfrm>
        </p:grpSpPr>
        <p:sp>
          <p:nvSpPr>
            <p:cNvPr id="45" name="Text Box 23"/>
            <p:cNvSpPr txBox="1">
              <a:spLocks noChangeArrowheads="1"/>
            </p:cNvSpPr>
            <p:nvPr/>
          </p:nvSpPr>
          <p:spPr bwMode="auto">
            <a:xfrm>
              <a:off x="4716016" y="1832986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当前进程运行完成</a:t>
              </a:r>
            </a:p>
          </p:txBody>
        </p:sp>
        <p:sp>
          <p:nvSpPr>
            <p:cNvPr id="46" name="Line 24"/>
            <p:cNvSpPr>
              <a:spLocks noChangeShapeType="1"/>
            </p:cNvSpPr>
            <p:nvPr/>
          </p:nvSpPr>
          <p:spPr bwMode="auto">
            <a:xfrm>
              <a:off x="5726111" y="2778227"/>
              <a:ext cx="0" cy="808508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35695" y="4529002"/>
            <a:ext cx="3017315" cy="970344"/>
            <a:chOff x="2699791" y="4529002"/>
            <a:chExt cx="3017315" cy="970344"/>
          </a:xfrm>
        </p:grpSpPr>
        <p:sp>
          <p:nvSpPr>
            <p:cNvPr id="48" name="Line 27"/>
            <p:cNvSpPr>
              <a:spLocks noChangeShapeType="1"/>
            </p:cNvSpPr>
            <p:nvPr/>
          </p:nvSpPr>
          <p:spPr bwMode="auto">
            <a:xfrm>
              <a:off x="2699792" y="4529003"/>
              <a:ext cx="0" cy="674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9" name="Line 28"/>
            <p:cNvSpPr>
              <a:spLocks noChangeShapeType="1"/>
            </p:cNvSpPr>
            <p:nvPr/>
          </p:nvSpPr>
          <p:spPr bwMode="auto">
            <a:xfrm>
              <a:off x="5717106" y="4529002"/>
              <a:ext cx="0" cy="674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50" name="Line 29"/>
            <p:cNvSpPr>
              <a:spLocks noChangeShapeType="1"/>
            </p:cNvSpPr>
            <p:nvPr/>
          </p:nvSpPr>
          <p:spPr bwMode="auto">
            <a:xfrm>
              <a:off x="2699791" y="4799498"/>
              <a:ext cx="301731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51" name="Text Box 30"/>
            <p:cNvSpPr txBox="1">
              <a:spLocks noChangeArrowheads="1"/>
            </p:cNvSpPr>
            <p:nvPr/>
          </p:nvSpPr>
          <p:spPr bwMode="auto">
            <a:xfrm>
              <a:off x="3084418" y="4914571"/>
              <a:ext cx="199899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基于优先级的非抢占调度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84C78-C01B-4545-A45F-4F7C44B9376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71</a:t>
            </a:fld>
            <a:endParaRPr lang="zh-CN" altLang="en-US"/>
          </a:p>
        </p:txBody>
      </p:sp>
      <p:grpSp>
        <p:nvGrpSpPr>
          <p:cNvPr id="5" name="组 4"/>
          <p:cNvGrpSpPr/>
          <p:nvPr/>
        </p:nvGrpSpPr>
        <p:grpSpPr>
          <a:xfrm>
            <a:off x="4860032" y="3583761"/>
            <a:ext cx="1872208" cy="945241"/>
            <a:chOff x="7214353" y="3583761"/>
            <a:chExt cx="1872208" cy="945241"/>
          </a:xfrm>
        </p:grpSpPr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214353" y="3583761"/>
              <a:ext cx="936104" cy="945241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3200" b="0" dirty="0">
                  <a:latin typeface="Arial" charset="0"/>
                  <a:ea typeface="黑体" charset="-122"/>
                  <a:cs typeface="Arial" charset="0"/>
                </a:rPr>
                <a:t>2</a:t>
              </a:r>
              <a:endParaRPr lang="zh-CN" altLang="en-US" sz="3200" b="0" dirty="0">
                <a:latin typeface="Arial" charset="0"/>
                <a:ea typeface="黑体" charset="-122"/>
                <a:cs typeface="Arial" charset="0"/>
              </a:endParaRP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8150457" y="3583761"/>
              <a:ext cx="936104" cy="945241"/>
            </a:xfrm>
            <a:prstGeom prst="rect">
              <a:avLst/>
            </a:prstGeom>
            <a:ln>
              <a:solidFill>
                <a:schemeClr val="tx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r>
                <a:rPr lang="en-US" altLang="zh-CN" sz="3200" dirty="0">
                  <a:latin typeface="Arial" charset="0"/>
                  <a:ea typeface="黑体" charset="-122"/>
                  <a:cs typeface="Arial" charset="0"/>
                </a:rPr>
                <a:t>3</a:t>
              </a:r>
              <a:endParaRPr lang="zh-CN" altLang="en-US" sz="3200" b="0" dirty="0">
                <a:latin typeface="Arial" charset="0"/>
                <a:ea typeface="黑体" charset="-122"/>
                <a:cs typeface="Arial" charset="0"/>
              </a:endParaRP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ADB8E6-5BF7-0C48-B956-409723C60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70992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23368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64" name="Rectangle 24"/>
          <p:cNvSpPr>
            <a:spLocks noChangeArrowheads="1"/>
          </p:cNvSpPr>
          <p:nvPr/>
        </p:nvSpPr>
        <p:spPr bwMode="auto">
          <a:xfrm>
            <a:off x="1465617" y="3384006"/>
            <a:ext cx="5698671" cy="958430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当前进程</a:t>
            </a:r>
          </a:p>
        </p:txBody>
      </p:sp>
      <p:sp>
        <p:nvSpPr>
          <p:cNvPr id="445465" name="Rectangle 25"/>
          <p:cNvSpPr>
            <a:spLocks noChangeArrowheads="1"/>
          </p:cNvSpPr>
          <p:nvPr/>
        </p:nvSpPr>
        <p:spPr bwMode="auto">
          <a:xfrm>
            <a:off x="5940152" y="3384006"/>
            <a:ext cx="2277459" cy="95843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88198" y="1608802"/>
            <a:ext cx="3467616" cy="1778219"/>
            <a:chOff x="488198" y="1608802"/>
            <a:chExt cx="3467616" cy="1778219"/>
          </a:xfrm>
        </p:grpSpPr>
        <p:sp>
          <p:nvSpPr>
            <p:cNvPr id="445466" name="Text Box 26"/>
            <p:cNvSpPr txBox="1">
              <a:spLocks noChangeArrowheads="1"/>
            </p:cNvSpPr>
            <p:nvPr/>
          </p:nvSpPr>
          <p:spPr bwMode="auto">
            <a:xfrm>
              <a:off x="488198" y="1608802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5467" name="Line 27"/>
            <p:cNvSpPr>
              <a:spLocks noChangeShapeType="1"/>
            </p:cNvSpPr>
            <p:nvPr/>
          </p:nvSpPr>
          <p:spPr bwMode="auto">
            <a:xfrm>
              <a:off x="2330717" y="2567232"/>
              <a:ext cx="0" cy="819789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75296" y="1608802"/>
            <a:ext cx="2646878" cy="1778219"/>
            <a:chOff x="5375296" y="1608802"/>
            <a:chExt cx="2646878" cy="1778219"/>
          </a:xfrm>
        </p:grpSpPr>
        <p:sp>
          <p:nvSpPr>
            <p:cNvPr id="445468" name="Text Box 28"/>
            <p:cNvSpPr txBox="1">
              <a:spLocks noChangeArrowheads="1"/>
            </p:cNvSpPr>
            <p:nvPr/>
          </p:nvSpPr>
          <p:spPr bwMode="auto">
            <a:xfrm>
              <a:off x="5375296" y="1608802"/>
              <a:ext cx="2646878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抢占点到达时</a:t>
              </a:r>
            </a:p>
          </p:txBody>
        </p:sp>
        <p:sp>
          <p:nvSpPr>
            <p:cNvPr id="445469" name="Line 29"/>
            <p:cNvSpPr>
              <a:spLocks noChangeShapeType="1"/>
            </p:cNvSpPr>
            <p:nvPr/>
          </p:nvSpPr>
          <p:spPr bwMode="auto">
            <a:xfrm>
              <a:off x="5917777" y="2567232"/>
              <a:ext cx="0" cy="819789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30717" y="4345451"/>
            <a:ext cx="3575110" cy="994669"/>
            <a:chOff x="2330717" y="4345451"/>
            <a:chExt cx="3575110" cy="994669"/>
          </a:xfrm>
        </p:grpSpPr>
        <p:sp>
          <p:nvSpPr>
            <p:cNvPr id="445474" name="Line 34"/>
            <p:cNvSpPr>
              <a:spLocks noChangeShapeType="1"/>
            </p:cNvSpPr>
            <p:nvPr/>
          </p:nvSpPr>
          <p:spPr bwMode="auto">
            <a:xfrm>
              <a:off x="2330717" y="4345451"/>
              <a:ext cx="0" cy="6841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5" name="Line 35"/>
            <p:cNvSpPr>
              <a:spLocks noChangeShapeType="1"/>
            </p:cNvSpPr>
            <p:nvPr/>
          </p:nvSpPr>
          <p:spPr bwMode="auto">
            <a:xfrm>
              <a:off x="5905827" y="4345451"/>
              <a:ext cx="0" cy="6811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6" name="Line 36"/>
            <p:cNvSpPr>
              <a:spLocks noChangeShapeType="1"/>
            </p:cNvSpPr>
            <p:nvPr/>
          </p:nvSpPr>
          <p:spPr bwMode="auto">
            <a:xfrm>
              <a:off x="2330717" y="4752330"/>
              <a:ext cx="3575110" cy="301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7" name="Text Box 37"/>
            <p:cNvSpPr txBox="1">
              <a:spLocks noChangeArrowheads="1"/>
            </p:cNvSpPr>
            <p:nvPr/>
          </p:nvSpPr>
          <p:spPr bwMode="auto">
            <a:xfrm>
              <a:off x="3057210" y="4755345"/>
              <a:ext cx="2122124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  <a:endParaRPr lang="zh-CN" altLang="en-US" sz="3200" b="0" dirty="0">
                <a:latin typeface="Arial" charset="0"/>
                <a:ea typeface="黑体" charset="-122"/>
              </a:endParaRPr>
            </a:p>
          </p:txBody>
        </p:sp>
      </p:grp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基于抢占点的抢占调度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3C98-906B-B241-8991-26B3823D0AC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F2C185-236B-9045-8B4C-BBA60F86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2804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6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56" name="Rectangle 16"/>
          <p:cNvSpPr>
            <a:spLocks noChangeArrowheads="1"/>
          </p:cNvSpPr>
          <p:nvPr/>
        </p:nvSpPr>
        <p:spPr bwMode="auto">
          <a:xfrm>
            <a:off x="1394769" y="3346884"/>
            <a:ext cx="4320305" cy="966469"/>
          </a:xfrm>
          <a:prstGeom prst="rect">
            <a:avLst/>
          </a:prstGeom>
          <a:ln>
            <a:solidFill>
              <a:schemeClr val="tx1"/>
            </a:solidFill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3200" b="0">
                <a:latin typeface="Arial" charset="0"/>
                <a:ea typeface="黑体" charset="-122"/>
              </a:rPr>
              <a:t>当前进程</a:t>
            </a:r>
          </a:p>
        </p:txBody>
      </p:sp>
      <p:sp>
        <p:nvSpPr>
          <p:cNvPr id="445457" name="Rectangle 17"/>
          <p:cNvSpPr>
            <a:spLocks noChangeArrowheads="1"/>
          </p:cNvSpPr>
          <p:nvPr/>
        </p:nvSpPr>
        <p:spPr bwMode="auto">
          <a:xfrm>
            <a:off x="5715074" y="3346884"/>
            <a:ext cx="2214765" cy="96646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3200" b="0" dirty="0">
                <a:latin typeface="Arial" charset="0"/>
                <a:ea typeface="黑体" charset="-122"/>
              </a:rPr>
              <a:t>实时进程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4256" y="1556791"/>
            <a:ext cx="3467616" cy="1793134"/>
            <a:chOff x="444256" y="1556791"/>
            <a:chExt cx="3467616" cy="1793134"/>
          </a:xfrm>
        </p:grpSpPr>
        <p:sp>
          <p:nvSpPr>
            <p:cNvPr id="445458" name="Text Box 18"/>
            <p:cNvSpPr txBox="1">
              <a:spLocks noChangeArrowheads="1"/>
            </p:cNvSpPr>
            <p:nvPr/>
          </p:nvSpPr>
          <p:spPr bwMode="auto">
            <a:xfrm>
              <a:off x="444256" y="1556791"/>
              <a:ext cx="3467616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实时进程要求调度</a:t>
              </a:r>
            </a:p>
          </p:txBody>
        </p:sp>
        <p:sp>
          <p:nvSpPr>
            <p:cNvPr id="445459" name="Line 19"/>
            <p:cNvSpPr>
              <a:spLocks noChangeShapeType="1"/>
            </p:cNvSpPr>
            <p:nvPr/>
          </p:nvSpPr>
          <p:spPr bwMode="auto">
            <a:xfrm>
              <a:off x="2349931" y="2523260"/>
              <a:ext cx="0" cy="826665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788024" y="1556791"/>
            <a:ext cx="1826141" cy="1793134"/>
            <a:chOff x="4811299" y="1556791"/>
            <a:chExt cx="1826141" cy="1793134"/>
          </a:xfrm>
        </p:grpSpPr>
        <p:sp>
          <p:nvSpPr>
            <p:cNvPr id="445460" name="Text Box 20"/>
            <p:cNvSpPr txBox="1">
              <a:spLocks noChangeArrowheads="1"/>
            </p:cNvSpPr>
            <p:nvPr/>
          </p:nvSpPr>
          <p:spPr bwMode="auto">
            <a:xfrm>
              <a:off x="4811299" y="1556791"/>
              <a:ext cx="1826141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立即抢占</a:t>
              </a:r>
            </a:p>
          </p:txBody>
        </p:sp>
        <p:sp>
          <p:nvSpPr>
            <p:cNvPr id="445461" name="Line 21"/>
            <p:cNvSpPr>
              <a:spLocks noChangeShapeType="1"/>
            </p:cNvSpPr>
            <p:nvPr/>
          </p:nvSpPr>
          <p:spPr bwMode="auto">
            <a:xfrm>
              <a:off x="5724370" y="2523260"/>
              <a:ext cx="0" cy="826665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42958" y="4313353"/>
            <a:ext cx="3372116" cy="929726"/>
            <a:chOff x="2342958" y="4313353"/>
            <a:chExt cx="3372116" cy="929726"/>
          </a:xfrm>
        </p:grpSpPr>
        <p:sp>
          <p:nvSpPr>
            <p:cNvPr id="445470" name="Line 30"/>
            <p:cNvSpPr>
              <a:spLocks noChangeShapeType="1"/>
            </p:cNvSpPr>
            <p:nvPr/>
          </p:nvSpPr>
          <p:spPr bwMode="auto">
            <a:xfrm>
              <a:off x="2342958" y="4313353"/>
              <a:ext cx="0" cy="6899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1" name="Line 31"/>
            <p:cNvSpPr>
              <a:spLocks noChangeShapeType="1"/>
            </p:cNvSpPr>
            <p:nvPr/>
          </p:nvSpPr>
          <p:spPr bwMode="auto">
            <a:xfrm>
              <a:off x="5715074" y="4313353"/>
              <a:ext cx="0" cy="68990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2" name="Line 32"/>
            <p:cNvSpPr>
              <a:spLocks noChangeShapeType="1"/>
            </p:cNvSpPr>
            <p:nvPr/>
          </p:nvSpPr>
          <p:spPr bwMode="auto">
            <a:xfrm>
              <a:off x="2342958" y="4589922"/>
              <a:ext cx="33721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 type="stealth" w="med" len="med"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3200">
                <a:latin typeface="Arial" charset="0"/>
                <a:ea typeface="黑体" charset="-122"/>
              </a:endParaRPr>
            </a:p>
          </p:txBody>
        </p:sp>
        <p:sp>
          <p:nvSpPr>
            <p:cNvPr id="445473" name="Text Box 33"/>
            <p:cNvSpPr txBox="1">
              <a:spLocks noChangeArrowheads="1"/>
            </p:cNvSpPr>
            <p:nvPr/>
          </p:nvSpPr>
          <p:spPr bwMode="auto">
            <a:xfrm>
              <a:off x="2997162" y="4658304"/>
              <a:ext cx="2063707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200" dirty="0">
                  <a:latin typeface="Arial" charset="0"/>
                  <a:ea typeface="黑体" charset="-122"/>
                </a:rPr>
                <a:t>调度时间</a:t>
              </a:r>
              <a:endParaRPr lang="zh-CN" altLang="en-US" sz="3200" b="0" dirty="0">
                <a:latin typeface="Arial" charset="0"/>
                <a:ea typeface="黑体" charset="-122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+mn-ea"/>
              </a:rPr>
              <a:t>立即抢占调度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594EF-158A-0740-A3C3-52A707D445C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05AFA4-3F96-B441-B9BB-FD42E21B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9398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5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实时调度算法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截止时间（</a:t>
            </a:r>
            <a:r>
              <a:rPr lang="en-US" altLang="zh-CN" dirty="0"/>
              <a:t>deadline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开始、完成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最早截止时间优先</a:t>
            </a:r>
            <a:r>
              <a:rPr lang="en-US" altLang="zh-CN" dirty="0">
                <a:solidFill>
                  <a:srgbClr val="C00000"/>
                </a:solidFill>
              </a:rPr>
              <a:t>EDF</a:t>
            </a:r>
          </a:p>
          <a:p>
            <a:pPr lvl="1"/>
            <a:r>
              <a:rPr lang="en-US" altLang="zh-CN" dirty="0"/>
              <a:t>Earliest Deadline First</a:t>
            </a:r>
            <a:endParaRPr lang="zh-CN" altLang="en-US" dirty="0"/>
          </a:p>
          <a:p>
            <a:pPr lvl="1"/>
            <a:r>
              <a:rPr lang="zh-CN" altLang="en-US" dirty="0"/>
              <a:t>根据任务的截止时间来确定任务的优先级</a:t>
            </a:r>
          </a:p>
          <a:p>
            <a:pPr lvl="1"/>
            <a:r>
              <a:rPr lang="zh-CN" altLang="en-US" dirty="0">
                <a:solidFill>
                  <a:srgbClr val="C00000"/>
                </a:solidFill>
              </a:rPr>
              <a:t>截止时间越早，优先级越高</a:t>
            </a:r>
          </a:p>
          <a:p>
            <a:pPr lvl="1"/>
            <a:r>
              <a:rPr lang="zh-CN" altLang="en-US" dirty="0"/>
              <a:t>可以是抢占式或非抢占式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640EE-7EB0-9446-9F62-DE5A54435978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690096-9985-064C-8FB4-3CE78978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610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2"/>
          <p:cNvGrpSpPr/>
          <p:nvPr/>
        </p:nvGrpSpPr>
        <p:grpSpPr>
          <a:xfrm>
            <a:off x="2268612" y="3140968"/>
            <a:ext cx="6028857" cy="507797"/>
            <a:chOff x="2268612" y="3140968"/>
            <a:chExt cx="6028857" cy="507797"/>
          </a:xfrm>
        </p:grpSpPr>
        <p:sp>
          <p:nvSpPr>
            <p:cNvPr id="33" name="Rectangle 7"/>
            <p:cNvSpPr>
              <a:spLocks noChangeArrowheads="1"/>
            </p:cNvSpPr>
            <p:nvPr/>
          </p:nvSpPr>
          <p:spPr bwMode="auto">
            <a:xfrm>
              <a:off x="2268612" y="3141787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3775298" y="314552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5285953" y="314096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auto">
            <a:xfrm>
              <a:off x="6786169" y="3145528"/>
              <a:ext cx="1511300" cy="503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  <a:headEnd/>
              <a:tailEnd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/>
              <a:endParaRPr lang="en-US" altLang="zh-CN" sz="2800" b="0" dirty="0">
                <a:solidFill>
                  <a:schemeClr val="bg1"/>
                </a:solidFill>
                <a:latin typeface="Arial" charset="0"/>
                <a:ea typeface="黑体" charset="-122"/>
              </a:endParaRPr>
            </a:p>
          </p:txBody>
        </p:sp>
      </p:grpSp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EDF</a:t>
            </a:r>
            <a:r>
              <a:rPr lang="zh-CN" altLang="en-US" dirty="0"/>
              <a:t>实例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9EA1-B575-D54D-A1BD-F32926E4B0E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446470" name="Line 6"/>
          <p:cNvSpPr>
            <a:spLocks noChangeShapeType="1"/>
          </p:cNvSpPr>
          <p:nvPr/>
        </p:nvSpPr>
        <p:spPr bwMode="auto">
          <a:xfrm>
            <a:off x="1980630" y="3644900"/>
            <a:ext cx="6871494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1" name="Rectangle 7"/>
          <p:cNvSpPr>
            <a:spLocks noChangeArrowheads="1"/>
          </p:cNvSpPr>
          <p:nvPr/>
        </p:nvSpPr>
        <p:spPr bwMode="auto">
          <a:xfrm>
            <a:off x="2267967" y="3141663"/>
            <a:ext cx="1511300" cy="503237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73" name="Rectangle 9"/>
          <p:cNvSpPr>
            <a:spLocks noChangeArrowheads="1"/>
          </p:cNvSpPr>
          <p:nvPr/>
        </p:nvSpPr>
        <p:spPr bwMode="auto">
          <a:xfrm>
            <a:off x="3780854" y="3141663"/>
            <a:ext cx="1511300" cy="503237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74" name="Rectangle 10"/>
          <p:cNvSpPr>
            <a:spLocks noChangeArrowheads="1"/>
          </p:cNvSpPr>
          <p:nvPr/>
        </p:nvSpPr>
        <p:spPr bwMode="auto">
          <a:xfrm>
            <a:off x="5292154" y="3141663"/>
            <a:ext cx="1511300" cy="503237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75" name="Rectangle 11"/>
          <p:cNvSpPr>
            <a:spLocks noChangeArrowheads="1"/>
          </p:cNvSpPr>
          <p:nvPr/>
        </p:nvSpPr>
        <p:spPr bwMode="auto">
          <a:xfrm>
            <a:off x="6805042" y="3141663"/>
            <a:ext cx="1511300" cy="503237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2800" b="0">
                <a:solidFill>
                  <a:schemeClr val="bg1"/>
                </a:solidFill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76" name="Line 12"/>
          <p:cNvSpPr>
            <a:spLocks noChangeShapeType="1"/>
          </p:cNvSpPr>
          <p:nvPr/>
        </p:nvSpPr>
        <p:spPr bwMode="auto">
          <a:xfrm flipV="1">
            <a:off x="3131567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7" name="Line 13"/>
          <p:cNvSpPr>
            <a:spLocks noChangeShapeType="1"/>
          </p:cNvSpPr>
          <p:nvPr/>
        </p:nvSpPr>
        <p:spPr bwMode="auto">
          <a:xfrm flipV="1">
            <a:off x="4715892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8" name="Line 14"/>
          <p:cNvSpPr>
            <a:spLocks noChangeShapeType="1"/>
          </p:cNvSpPr>
          <p:nvPr/>
        </p:nvSpPr>
        <p:spPr bwMode="auto">
          <a:xfrm flipV="1">
            <a:off x="6084317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79" name="Line 15"/>
          <p:cNvSpPr>
            <a:spLocks noChangeShapeType="1"/>
          </p:cNvSpPr>
          <p:nvPr/>
        </p:nvSpPr>
        <p:spPr bwMode="auto">
          <a:xfrm flipV="1">
            <a:off x="7813104" y="2276475"/>
            <a:ext cx="0" cy="8651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0" name="Line 16"/>
          <p:cNvSpPr>
            <a:spLocks noChangeShapeType="1"/>
          </p:cNvSpPr>
          <p:nvPr/>
        </p:nvSpPr>
        <p:spPr bwMode="auto">
          <a:xfrm flipV="1">
            <a:off x="2267967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1" name="Line 17"/>
          <p:cNvSpPr>
            <a:spLocks noChangeShapeType="1"/>
          </p:cNvSpPr>
          <p:nvPr/>
        </p:nvSpPr>
        <p:spPr bwMode="auto">
          <a:xfrm flipV="1">
            <a:off x="3204592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2" name="Line 18"/>
          <p:cNvSpPr>
            <a:spLocks noChangeShapeType="1"/>
          </p:cNvSpPr>
          <p:nvPr/>
        </p:nvSpPr>
        <p:spPr bwMode="auto">
          <a:xfrm flipV="1">
            <a:off x="3564954" y="3644900"/>
            <a:ext cx="0" cy="86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4" name="Line 20"/>
          <p:cNvSpPr>
            <a:spLocks noChangeShapeType="1"/>
          </p:cNvSpPr>
          <p:nvPr/>
        </p:nvSpPr>
        <p:spPr bwMode="auto">
          <a:xfrm flipV="1">
            <a:off x="4573017" y="3644900"/>
            <a:ext cx="0" cy="9366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 sz="2800">
              <a:latin typeface="Arial" charset="0"/>
              <a:ea typeface="黑体" charset="-122"/>
            </a:endParaRPr>
          </a:p>
        </p:txBody>
      </p:sp>
      <p:sp>
        <p:nvSpPr>
          <p:cNvPr id="446485" name="Text Box 21"/>
          <p:cNvSpPr txBox="1">
            <a:spLocks noChangeArrowheads="1"/>
          </p:cNvSpPr>
          <p:nvPr/>
        </p:nvSpPr>
        <p:spPr bwMode="auto">
          <a:xfrm>
            <a:off x="3060129" y="1844675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86" name="Text Box 22"/>
          <p:cNvSpPr txBox="1">
            <a:spLocks noChangeArrowheads="1"/>
          </p:cNvSpPr>
          <p:nvPr/>
        </p:nvSpPr>
        <p:spPr bwMode="auto">
          <a:xfrm>
            <a:off x="4499992" y="184467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87" name="Text Box 23"/>
          <p:cNvSpPr txBox="1">
            <a:spLocks noChangeArrowheads="1"/>
          </p:cNvSpPr>
          <p:nvPr/>
        </p:nvSpPr>
        <p:spPr bwMode="auto">
          <a:xfrm>
            <a:off x="5868417" y="184467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88" name="Text Box 24"/>
          <p:cNvSpPr txBox="1">
            <a:spLocks noChangeArrowheads="1"/>
          </p:cNvSpPr>
          <p:nvPr/>
        </p:nvSpPr>
        <p:spPr bwMode="auto">
          <a:xfrm>
            <a:off x="7597204" y="1844824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89" name="Text Box 25"/>
          <p:cNvSpPr txBox="1">
            <a:spLocks noChangeArrowheads="1"/>
          </p:cNvSpPr>
          <p:nvPr/>
        </p:nvSpPr>
        <p:spPr bwMode="auto">
          <a:xfrm>
            <a:off x="2092548" y="4564580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1</a:t>
            </a:r>
          </a:p>
        </p:txBody>
      </p:sp>
      <p:sp>
        <p:nvSpPr>
          <p:cNvPr id="446490" name="Text Box 26"/>
          <p:cNvSpPr txBox="1">
            <a:spLocks noChangeArrowheads="1"/>
          </p:cNvSpPr>
          <p:nvPr/>
        </p:nvSpPr>
        <p:spPr bwMode="auto">
          <a:xfrm>
            <a:off x="2988692" y="458152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2</a:t>
            </a:r>
          </a:p>
        </p:txBody>
      </p:sp>
      <p:sp>
        <p:nvSpPr>
          <p:cNvPr id="446491" name="Text Box 27"/>
          <p:cNvSpPr txBox="1">
            <a:spLocks noChangeArrowheads="1"/>
          </p:cNvSpPr>
          <p:nvPr/>
        </p:nvSpPr>
        <p:spPr bwMode="auto">
          <a:xfrm>
            <a:off x="3347467" y="4581525"/>
            <a:ext cx="3508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3</a:t>
            </a:r>
          </a:p>
        </p:txBody>
      </p:sp>
      <p:sp>
        <p:nvSpPr>
          <p:cNvPr id="446492" name="Text Box 28"/>
          <p:cNvSpPr txBox="1">
            <a:spLocks noChangeArrowheads="1"/>
          </p:cNvSpPr>
          <p:nvPr/>
        </p:nvSpPr>
        <p:spPr bwMode="auto">
          <a:xfrm>
            <a:off x="4355529" y="4581525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>
                <a:latin typeface="Arial" charset="0"/>
                <a:ea typeface="黑体" charset="-122"/>
              </a:rPr>
              <a:t>4</a:t>
            </a:r>
          </a:p>
        </p:txBody>
      </p:sp>
      <p:sp>
        <p:nvSpPr>
          <p:cNvPr id="446493" name="Text Box 29"/>
          <p:cNvSpPr txBox="1">
            <a:spLocks noChangeArrowheads="1"/>
          </p:cNvSpPr>
          <p:nvPr/>
        </p:nvSpPr>
        <p:spPr bwMode="auto">
          <a:xfrm>
            <a:off x="8460432" y="3789363"/>
            <a:ext cx="3508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0" dirty="0">
                <a:latin typeface="Arial" charset="0"/>
                <a:ea typeface="黑体" charset="-122"/>
              </a:rPr>
              <a:t>t</a:t>
            </a:r>
          </a:p>
        </p:txBody>
      </p:sp>
      <p:sp>
        <p:nvSpPr>
          <p:cNvPr id="446494" name="Text Box 30"/>
          <p:cNvSpPr txBox="1">
            <a:spLocks noChangeArrowheads="1"/>
          </p:cNvSpPr>
          <p:nvPr/>
        </p:nvSpPr>
        <p:spPr bwMode="auto">
          <a:xfrm>
            <a:off x="305456" y="2274537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charset="0"/>
                <a:ea typeface="黑体" charset="-122"/>
              </a:rPr>
              <a:t>开始截止时间</a:t>
            </a:r>
          </a:p>
        </p:txBody>
      </p:sp>
      <p:sp>
        <p:nvSpPr>
          <p:cNvPr id="446495" name="Text Box 31"/>
          <p:cNvSpPr txBox="1">
            <a:spLocks noChangeArrowheads="1"/>
          </p:cNvSpPr>
          <p:nvPr/>
        </p:nvSpPr>
        <p:spPr bwMode="auto">
          <a:xfrm>
            <a:off x="251520" y="4437063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latin typeface="Arial" charset="0"/>
                <a:ea typeface="黑体" charset="-122"/>
              </a:rPr>
              <a:t>任务到达</a:t>
            </a:r>
          </a:p>
        </p:txBody>
      </p:sp>
      <p:sp>
        <p:nvSpPr>
          <p:cNvPr id="446496" name="Text Box 32"/>
          <p:cNvSpPr txBox="1">
            <a:spLocks noChangeArrowheads="1"/>
          </p:cNvSpPr>
          <p:nvPr/>
        </p:nvSpPr>
        <p:spPr bwMode="auto">
          <a:xfrm>
            <a:off x="270570" y="3213100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latin typeface="Arial" charset="0"/>
                <a:ea typeface="黑体" charset="-122"/>
              </a:rPr>
              <a:t>任务执行</a:t>
            </a:r>
          </a:p>
        </p:txBody>
      </p:sp>
      <p:sp>
        <p:nvSpPr>
          <p:cNvPr id="446497" name="Text Box 33"/>
          <p:cNvSpPr txBox="1">
            <a:spLocks noChangeArrowheads="1"/>
          </p:cNvSpPr>
          <p:nvPr/>
        </p:nvSpPr>
        <p:spPr bwMode="auto">
          <a:xfrm>
            <a:off x="3150399" y="5189022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" charset="0"/>
                <a:ea typeface="黑体" charset="-122"/>
              </a:rPr>
              <a:t>EDF</a:t>
            </a:r>
            <a:r>
              <a:rPr lang="zh-CN" altLang="en-US" sz="2800" dirty="0">
                <a:latin typeface="Arial" charset="0"/>
                <a:ea typeface="黑体" charset="-122"/>
              </a:rPr>
              <a:t>算法用于非抢占调度方式</a:t>
            </a: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401881" y="1420928"/>
            <a:ext cx="1511300" cy="503237"/>
          </a:xfrm>
          <a:prstGeom prst="rect">
            <a:avLst/>
          </a:pr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charset="0"/>
                <a:ea typeface="黑体" charset="-122"/>
              </a:rPr>
              <a:t>任务长度</a:t>
            </a:r>
            <a:endParaRPr lang="en-US" altLang="zh-CN" sz="2800" b="0" dirty="0">
              <a:solidFill>
                <a:schemeClr val="bg1"/>
              </a:solidFill>
              <a:latin typeface="Arial" charset="0"/>
              <a:ea typeface="黑体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0F7D88-13FF-A249-BAF8-469597AE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47132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71" grpId="0" animBg="1"/>
      <p:bldP spid="446473" grpId="0" animBg="1"/>
      <p:bldP spid="446474" grpId="0" animBg="1"/>
      <p:bldP spid="44647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最低松弛度优先算法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LLF</a:t>
            </a:r>
            <a:r>
              <a:rPr lang="zh-CN" altLang="en-US" dirty="0"/>
              <a:t>：</a:t>
            </a:r>
            <a:r>
              <a:rPr lang="en-US" altLang="zh-CN" dirty="0"/>
              <a:t>Least Laxity First</a:t>
            </a:r>
          </a:p>
          <a:p>
            <a:pPr lvl="1"/>
            <a:r>
              <a:rPr lang="zh-CN" altLang="en-US" dirty="0"/>
              <a:t>松弛度</a:t>
            </a:r>
            <a:r>
              <a:rPr lang="en-US" altLang="zh-CN" dirty="0"/>
              <a:t>=</a:t>
            </a:r>
            <a:r>
              <a:rPr lang="zh-CN" altLang="en-US" dirty="0"/>
              <a:t>完成截止时间</a:t>
            </a:r>
            <a:r>
              <a:rPr lang="en-US" altLang="zh-CN" dirty="0"/>
              <a:t>-</a:t>
            </a:r>
            <a:r>
              <a:rPr lang="zh-CN" altLang="en-US" dirty="0"/>
              <a:t>当前时间</a:t>
            </a:r>
            <a:r>
              <a:rPr lang="en-US" altLang="zh-CN" dirty="0"/>
              <a:t>-</a:t>
            </a:r>
            <a:r>
              <a:rPr lang="zh-CN" altLang="en-US" dirty="0"/>
              <a:t>剩余执行时间</a:t>
            </a:r>
          </a:p>
          <a:p>
            <a:pPr lvl="1"/>
            <a:r>
              <a:rPr lang="zh-CN" altLang="en-US" dirty="0"/>
              <a:t>若</a:t>
            </a:r>
            <a:r>
              <a:rPr lang="en-US" altLang="zh-CN" dirty="0"/>
              <a:t>A</a:t>
            </a:r>
            <a:r>
              <a:rPr lang="zh-CN" altLang="en-US" dirty="0"/>
              <a:t>进程需在</a:t>
            </a:r>
            <a:r>
              <a:rPr lang="en-US" altLang="zh-CN" dirty="0">
                <a:solidFill>
                  <a:srgbClr val="C00000"/>
                </a:solidFill>
              </a:rPr>
              <a:t>200ms</a:t>
            </a:r>
            <a:r>
              <a:rPr lang="zh-CN" altLang="en-US" dirty="0"/>
              <a:t>时完成，运行需要</a:t>
            </a:r>
            <a:r>
              <a:rPr lang="en-US" altLang="zh-CN" dirty="0">
                <a:solidFill>
                  <a:srgbClr val="C00000"/>
                </a:solidFill>
              </a:rPr>
              <a:t>100ms</a:t>
            </a:r>
            <a:r>
              <a:rPr lang="zh-CN" altLang="en-US" dirty="0"/>
              <a:t>，当前时刻是</a:t>
            </a:r>
            <a:r>
              <a:rPr lang="en-US" altLang="zh-CN" dirty="0">
                <a:solidFill>
                  <a:srgbClr val="C00000"/>
                </a:solidFill>
              </a:rPr>
              <a:t>10ms</a:t>
            </a:r>
            <a:r>
              <a:rPr lang="zh-CN" altLang="en-US" dirty="0"/>
              <a:t>，则</a:t>
            </a:r>
            <a:r>
              <a:rPr lang="en-US" altLang="zh-CN" dirty="0"/>
              <a:t>A</a:t>
            </a:r>
            <a:r>
              <a:rPr lang="zh-CN" altLang="en-US" dirty="0"/>
              <a:t>的松弛度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200-10-100</a:t>
            </a:r>
            <a:r>
              <a:rPr lang="zh-CN" altLang="en-US" dirty="0"/>
              <a:t>＝</a:t>
            </a:r>
            <a:r>
              <a:rPr lang="en-US" altLang="zh-CN" dirty="0"/>
              <a:t>90</a:t>
            </a:r>
          </a:p>
          <a:p>
            <a:r>
              <a:rPr lang="zh-CN" altLang="en-US" dirty="0"/>
              <a:t>主要用于可抢占调度方式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888A-6ADD-BF49-A3EB-43BA49261CB8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pPr/>
              <a:t>76</a:t>
            </a:fld>
            <a:endParaRPr lang="zh-CN" altLang="en-US"/>
          </a:p>
        </p:txBody>
      </p:sp>
      <p:sp>
        <p:nvSpPr>
          <p:cNvPr id="7" name="Line 1030"/>
          <p:cNvSpPr>
            <a:spLocks noChangeShapeType="1"/>
          </p:cNvSpPr>
          <p:nvPr/>
        </p:nvSpPr>
        <p:spPr bwMode="auto">
          <a:xfrm>
            <a:off x="4323531" y="5732769"/>
            <a:ext cx="471296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>
              <a:ea typeface="黑体" charset="-122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550023" y="5251827"/>
            <a:ext cx="1373909" cy="450710"/>
          </a:xfrm>
          <a:prstGeom prst="rect">
            <a:avLst/>
          </a:prstGeom>
          <a:solidFill>
            <a:schemeClr val="tx2"/>
          </a:solidFill>
          <a:ln>
            <a:noFill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zh-CN" altLang="en-US" sz="2000" b="0" dirty="0">
                <a:solidFill>
                  <a:schemeClr val="bg1"/>
                </a:solidFill>
                <a:latin typeface="黑体" charset="-122"/>
                <a:ea typeface="黑体" charset="-122"/>
              </a:rPr>
              <a:t>任务</a:t>
            </a:r>
            <a:endParaRPr lang="en-US" altLang="zh-CN" sz="2800" b="0" dirty="0">
              <a:solidFill>
                <a:schemeClr val="bg1"/>
              </a:solidFill>
              <a:latin typeface="黑体" charset="-122"/>
              <a:ea typeface="黑体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817297" y="4437239"/>
            <a:ext cx="1210588" cy="1295530"/>
            <a:chOff x="7817297" y="4437239"/>
            <a:chExt cx="1210588" cy="1295530"/>
          </a:xfrm>
        </p:grpSpPr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V="1">
              <a:off x="7949481" y="4867581"/>
              <a:ext cx="0" cy="8651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ea typeface="黑体" charset="-122"/>
              </a:endParaRPr>
            </a:p>
          </p:txBody>
        </p:sp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7817297" y="4437239"/>
              <a:ext cx="121058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黑体" charset="-122"/>
                  <a:ea typeface="黑体" charset="-122"/>
                </a:rPr>
                <a:t>完成截止</a:t>
              </a:r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5691684" y="4400985"/>
            <a:ext cx="697627" cy="1331784"/>
            <a:chOff x="5691684" y="4400985"/>
            <a:chExt cx="697627" cy="1331784"/>
          </a:xfrm>
        </p:grpSpPr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5691684" y="4400985"/>
              <a:ext cx="69762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>
                  <a:latin typeface="黑体" charset="-122"/>
                  <a:ea typeface="黑体" charset="-122"/>
                </a:rPr>
                <a:t>当前</a:t>
              </a:r>
              <a:endParaRPr lang="zh-CN" altLang="en-US" sz="2000" dirty="0">
                <a:latin typeface="黑体" charset="-122"/>
                <a:ea typeface="黑体" charset="-122"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5835700" y="4867581"/>
              <a:ext cx="0" cy="8651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 sz="2800">
                <a:ea typeface="黑体" charset="-122"/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850845" y="5795679"/>
            <a:ext cx="955658" cy="729665"/>
            <a:chOff x="5850845" y="5795679"/>
            <a:chExt cx="955658" cy="729665"/>
          </a:xfrm>
        </p:grpSpPr>
        <p:sp>
          <p:nvSpPr>
            <p:cNvPr id="5" name="右大括号 4"/>
            <p:cNvSpPr/>
            <p:nvPr/>
          </p:nvSpPr>
          <p:spPr>
            <a:xfrm rot="5400000">
              <a:off x="6023533" y="5622991"/>
              <a:ext cx="353802" cy="699177"/>
            </a:xfrm>
            <a:prstGeom prst="rightBrace">
              <a:avLst>
                <a:gd name="adj1" fmla="val 23090"/>
                <a:gd name="adj2" fmla="val 51031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黑体" charset="-122"/>
              </a:endParaRP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5852396" y="6125234"/>
              <a:ext cx="9541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黑体" charset="-122"/>
                  <a:ea typeface="黑体" charset="-122"/>
                </a:rPr>
                <a:t>松弛度</a:t>
              </a:r>
            </a:p>
          </p:txBody>
        </p:sp>
      </p:grp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48489D-F7B1-2040-BE64-721169E9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61640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 build="p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LLF</a:t>
            </a:r>
            <a:r>
              <a:rPr lang="zh-CN" altLang="en-US" dirty="0"/>
              <a:t>例子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在一个实时系统中，有两个周期性实时任务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；抢占点：</a:t>
            </a:r>
            <a:r>
              <a:rPr lang="en-US" altLang="zh-CN" dirty="0"/>
              <a:t>10n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：周期：</a:t>
            </a:r>
            <a:r>
              <a:rPr lang="en-US" altLang="zh-CN" dirty="0"/>
              <a:t>20ms</a:t>
            </a:r>
            <a:r>
              <a:rPr lang="zh-CN" altLang="en-US" dirty="0"/>
              <a:t>，执行时间：</a:t>
            </a:r>
            <a:r>
              <a:rPr lang="en-US" altLang="zh-CN" dirty="0"/>
              <a:t>10ms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：周期：</a:t>
            </a:r>
            <a:r>
              <a:rPr lang="en-US" altLang="zh-CN" dirty="0"/>
              <a:t>50ms</a:t>
            </a:r>
            <a:r>
              <a:rPr lang="zh-CN" altLang="en-US" dirty="0"/>
              <a:t>，执行时间：</a:t>
            </a:r>
            <a:r>
              <a:rPr lang="en-US" altLang="zh-CN" dirty="0"/>
              <a:t>25ms</a:t>
            </a:r>
            <a:r>
              <a:rPr lang="zh-CN" altLang="en-US" dirty="0"/>
              <a:t>。 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CFFC8-2EB7-DE42-B75E-1C1F8399510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77</a:t>
            </a:fld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755576" y="4171081"/>
            <a:ext cx="7847087" cy="2354263"/>
            <a:chOff x="755576" y="4027065"/>
            <a:chExt cx="7847087" cy="2354263"/>
          </a:xfrm>
        </p:grpSpPr>
        <p:sp>
          <p:nvSpPr>
            <p:cNvPr id="7" name="Line 1030"/>
            <p:cNvSpPr>
              <a:spLocks noChangeShapeType="1"/>
            </p:cNvSpPr>
            <p:nvPr/>
          </p:nvSpPr>
          <p:spPr bwMode="auto">
            <a:xfrm>
              <a:off x="1042988" y="5203403"/>
              <a:ext cx="72009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" name="Line 1031"/>
            <p:cNvSpPr>
              <a:spLocks noChangeShapeType="1"/>
            </p:cNvSpPr>
            <p:nvPr/>
          </p:nvSpPr>
          <p:spPr bwMode="auto">
            <a:xfrm>
              <a:off x="1042913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" name="Line 1032"/>
            <p:cNvSpPr>
              <a:spLocks noChangeShapeType="1"/>
            </p:cNvSpPr>
            <p:nvPr/>
          </p:nvSpPr>
          <p:spPr bwMode="auto">
            <a:xfrm>
              <a:off x="1835076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0" name="Line 1033"/>
            <p:cNvSpPr>
              <a:spLocks noChangeShapeType="1"/>
            </p:cNvSpPr>
            <p:nvPr/>
          </p:nvSpPr>
          <p:spPr bwMode="auto">
            <a:xfrm>
              <a:off x="2627238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" name="Line 1034"/>
            <p:cNvSpPr>
              <a:spLocks noChangeShapeType="1"/>
            </p:cNvSpPr>
            <p:nvPr/>
          </p:nvSpPr>
          <p:spPr bwMode="auto">
            <a:xfrm>
              <a:off x="3347963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035"/>
            <p:cNvSpPr>
              <a:spLocks noChangeShapeType="1"/>
            </p:cNvSpPr>
            <p:nvPr/>
          </p:nvSpPr>
          <p:spPr bwMode="auto">
            <a:xfrm>
              <a:off x="4067101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036"/>
            <p:cNvSpPr>
              <a:spLocks noChangeShapeType="1"/>
            </p:cNvSpPr>
            <p:nvPr/>
          </p:nvSpPr>
          <p:spPr bwMode="auto">
            <a:xfrm>
              <a:off x="4787826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037"/>
            <p:cNvSpPr>
              <a:spLocks noChangeShapeType="1"/>
            </p:cNvSpPr>
            <p:nvPr/>
          </p:nvSpPr>
          <p:spPr bwMode="auto">
            <a:xfrm>
              <a:off x="5508551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Line 1038"/>
            <p:cNvSpPr>
              <a:spLocks noChangeShapeType="1"/>
            </p:cNvSpPr>
            <p:nvPr/>
          </p:nvSpPr>
          <p:spPr bwMode="auto">
            <a:xfrm>
              <a:off x="6227688" y="45557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" name="Line 1039"/>
            <p:cNvSpPr>
              <a:spLocks noChangeShapeType="1"/>
            </p:cNvSpPr>
            <p:nvPr/>
          </p:nvSpPr>
          <p:spPr bwMode="auto">
            <a:xfrm>
              <a:off x="104189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" name="Line 1040"/>
            <p:cNvSpPr>
              <a:spLocks noChangeShapeType="1"/>
            </p:cNvSpPr>
            <p:nvPr/>
          </p:nvSpPr>
          <p:spPr bwMode="auto">
            <a:xfrm>
              <a:off x="299010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8" name="Line 1041"/>
            <p:cNvSpPr>
              <a:spLocks noChangeShapeType="1"/>
            </p:cNvSpPr>
            <p:nvPr/>
          </p:nvSpPr>
          <p:spPr bwMode="auto">
            <a:xfrm>
              <a:off x="4790306" y="5203403"/>
              <a:ext cx="0" cy="6477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" name="Text Box 1042"/>
            <p:cNvSpPr txBox="1">
              <a:spLocks noChangeArrowheads="1"/>
            </p:cNvSpPr>
            <p:nvPr/>
          </p:nvSpPr>
          <p:spPr bwMode="auto">
            <a:xfrm>
              <a:off x="75557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1</a:t>
              </a:r>
            </a:p>
          </p:txBody>
        </p:sp>
        <p:sp>
          <p:nvSpPr>
            <p:cNvPr id="20" name="Text Box 1043"/>
            <p:cNvSpPr txBox="1">
              <a:spLocks noChangeArrowheads="1"/>
            </p:cNvSpPr>
            <p:nvPr/>
          </p:nvSpPr>
          <p:spPr bwMode="auto">
            <a:xfrm>
              <a:off x="161917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2</a:t>
              </a:r>
            </a:p>
          </p:txBody>
        </p:sp>
        <p:sp>
          <p:nvSpPr>
            <p:cNvPr id="21" name="Text Box 1044"/>
            <p:cNvSpPr txBox="1">
              <a:spLocks noChangeArrowheads="1"/>
            </p:cNvSpPr>
            <p:nvPr/>
          </p:nvSpPr>
          <p:spPr bwMode="auto">
            <a:xfrm>
              <a:off x="2411338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3</a:t>
              </a:r>
            </a:p>
          </p:txBody>
        </p:sp>
        <p:sp>
          <p:nvSpPr>
            <p:cNvPr id="22" name="Text Box 1045"/>
            <p:cNvSpPr txBox="1">
              <a:spLocks noChangeArrowheads="1"/>
            </p:cNvSpPr>
            <p:nvPr/>
          </p:nvSpPr>
          <p:spPr bwMode="auto">
            <a:xfrm>
              <a:off x="3203501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4</a:t>
              </a:r>
            </a:p>
          </p:txBody>
        </p:sp>
        <p:sp>
          <p:nvSpPr>
            <p:cNvPr id="23" name="Text Box 1046"/>
            <p:cNvSpPr txBox="1">
              <a:spLocks noChangeArrowheads="1"/>
            </p:cNvSpPr>
            <p:nvPr/>
          </p:nvSpPr>
          <p:spPr bwMode="auto">
            <a:xfrm>
              <a:off x="3924226" y="4027065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5</a:t>
              </a:r>
            </a:p>
          </p:txBody>
        </p:sp>
        <p:sp>
          <p:nvSpPr>
            <p:cNvPr id="24" name="Text Box 1047"/>
            <p:cNvSpPr txBox="1">
              <a:spLocks noChangeArrowheads="1"/>
            </p:cNvSpPr>
            <p:nvPr/>
          </p:nvSpPr>
          <p:spPr bwMode="auto">
            <a:xfrm>
              <a:off x="457192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6</a:t>
              </a:r>
            </a:p>
          </p:txBody>
        </p:sp>
        <p:sp>
          <p:nvSpPr>
            <p:cNvPr id="25" name="Text Box 1048"/>
            <p:cNvSpPr txBox="1">
              <a:spLocks noChangeArrowheads="1"/>
            </p:cNvSpPr>
            <p:nvPr/>
          </p:nvSpPr>
          <p:spPr bwMode="auto">
            <a:xfrm>
              <a:off x="5219626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7</a:t>
              </a:r>
            </a:p>
          </p:txBody>
        </p:sp>
        <p:sp>
          <p:nvSpPr>
            <p:cNvPr id="26" name="Text Box 1049"/>
            <p:cNvSpPr txBox="1">
              <a:spLocks noChangeArrowheads="1"/>
            </p:cNvSpPr>
            <p:nvPr/>
          </p:nvSpPr>
          <p:spPr bwMode="auto">
            <a:xfrm>
              <a:off x="6011788" y="4050878"/>
              <a:ext cx="5048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A</a:t>
              </a:r>
              <a:r>
                <a:rPr lang="en-US" altLang="zh-CN" sz="2000" b="0">
                  <a:ea typeface="宋体" pitchFamily="2" charset="-122"/>
                </a:rPr>
                <a:t>8</a:t>
              </a:r>
            </a:p>
          </p:txBody>
        </p:sp>
        <p:sp>
          <p:nvSpPr>
            <p:cNvPr id="27" name="Text Box 1050"/>
            <p:cNvSpPr txBox="1">
              <a:spLocks noChangeArrowheads="1"/>
            </p:cNvSpPr>
            <p:nvPr/>
          </p:nvSpPr>
          <p:spPr bwMode="auto">
            <a:xfrm>
              <a:off x="827584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ea typeface="宋体" pitchFamily="2" charset="-122"/>
                </a:rPr>
                <a:t>B</a:t>
              </a:r>
              <a:r>
                <a:rPr lang="en-US" altLang="zh-CN" sz="2000" b="0" dirty="0">
                  <a:ea typeface="宋体" pitchFamily="2" charset="-122"/>
                </a:rPr>
                <a:t>1</a:t>
              </a:r>
            </a:p>
          </p:txBody>
        </p:sp>
        <p:sp>
          <p:nvSpPr>
            <p:cNvPr id="28" name="Text Box 1051"/>
            <p:cNvSpPr txBox="1">
              <a:spLocks noChangeArrowheads="1"/>
            </p:cNvSpPr>
            <p:nvPr/>
          </p:nvSpPr>
          <p:spPr bwMode="auto">
            <a:xfrm>
              <a:off x="2774206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B</a:t>
              </a:r>
              <a:r>
                <a:rPr lang="en-US" altLang="zh-CN" sz="2000" b="0">
                  <a:ea typeface="宋体" pitchFamily="2" charset="-122"/>
                </a:rPr>
                <a:t>2</a:t>
              </a:r>
            </a:p>
          </p:txBody>
        </p:sp>
        <p:sp>
          <p:nvSpPr>
            <p:cNvPr id="29" name="Text Box 1052"/>
            <p:cNvSpPr txBox="1">
              <a:spLocks noChangeArrowheads="1"/>
            </p:cNvSpPr>
            <p:nvPr/>
          </p:nvSpPr>
          <p:spPr bwMode="auto">
            <a:xfrm>
              <a:off x="4574406" y="5924128"/>
              <a:ext cx="5016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B</a:t>
              </a:r>
              <a:r>
                <a:rPr lang="en-US" altLang="zh-CN" sz="2000" b="0">
                  <a:ea typeface="宋体" pitchFamily="2" charset="-122"/>
                </a:rPr>
                <a:t>3</a:t>
              </a:r>
            </a:p>
          </p:txBody>
        </p:sp>
        <p:sp>
          <p:nvSpPr>
            <p:cNvPr id="30" name="Text Box 1053"/>
            <p:cNvSpPr txBox="1">
              <a:spLocks noChangeArrowheads="1"/>
            </p:cNvSpPr>
            <p:nvPr/>
          </p:nvSpPr>
          <p:spPr bwMode="auto">
            <a:xfrm>
              <a:off x="796925" y="5144665"/>
              <a:ext cx="35083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0</a:t>
              </a:r>
            </a:p>
          </p:txBody>
        </p:sp>
        <p:sp>
          <p:nvSpPr>
            <p:cNvPr id="31" name="Text Box 1054"/>
            <p:cNvSpPr txBox="1">
              <a:spLocks noChangeArrowheads="1"/>
            </p:cNvSpPr>
            <p:nvPr/>
          </p:nvSpPr>
          <p:spPr bwMode="auto">
            <a:xfrm>
              <a:off x="1536700" y="51780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20</a:t>
              </a:r>
            </a:p>
          </p:txBody>
        </p:sp>
        <p:sp>
          <p:nvSpPr>
            <p:cNvPr id="32" name="Text Box 1055"/>
            <p:cNvSpPr txBox="1">
              <a:spLocks noChangeArrowheads="1"/>
            </p:cNvSpPr>
            <p:nvPr/>
          </p:nvSpPr>
          <p:spPr bwMode="auto">
            <a:xfrm>
              <a:off x="2339975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40</a:t>
              </a:r>
            </a:p>
          </p:txBody>
        </p:sp>
        <p:sp>
          <p:nvSpPr>
            <p:cNvPr id="33" name="Text Box 1056"/>
            <p:cNvSpPr txBox="1">
              <a:spLocks noChangeArrowheads="1"/>
            </p:cNvSpPr>
            <p:nvPr/>
          </p:nvSpPr>
          <p:spPr bwMode="auto">
            <a:xfrm>
              <a:off x="3203575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60</a:t>
              </a:r>
            </a:p>
          </p:txBody>
        </p:sp>
        <p:sp>
          <p:nvSpPr>
            <p:cNvPr id="34" name="Text Box 1057"/>
            <p:cNvSpPr txBox="1">
              <a:spLocks noChangeArrowheads="1"/>
            </p:cNvSpPr>
            <p:nvPr/>
          </p:nvSpPr>
          <p:spPr bwMode="auto">
            <a:xfrm>
              <a:off x="3924300" y="5203403"/>
              <a:ext cx="5175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80</a:t>
              </a:r>
            </a:p>
          </p:txBody>
        </p:sp>
        <p:sp>
          <p:nvSpPr>
            <p:cNvPr id="35" name="Text Box 1058"/>
            <p:cNvSpPr txBox="1">
              <a:spLocks noChangeArrowheads="1"/>
            </p:cNvSpPr>
            <p:nvPr/>
          </p:nvSpPr>
          <p:spPr bwMode="auto">
            <a:xfrm>
              <a:off x="4489450" y="5203403"/>
              <a:ext cx="684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100</a:t>
              </a:r>
            </a:p>
          </p:txBody>
        </p:sp>
        <p:sp>
          <p:nvSpPr>
            <p:cNvPr id="36" name="Text Box 1059"/>
            <p:cNvSpPr txBox="1">
              <a:spLocks noChangeArrowheads="1"/>
            </p:cNvSpPr>
            <p:nvPr/>
          </p:nvSpPr>
          <p:spPr bwMode="auto">
            <a:xfrm>
              <a:off x="5281613" y="5203403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120</a:t>
              </a:r>
            </a:p>
          </p:txBody>
        </p:sp>
        <p:sp>
          <p:nvSpPr>
            <p:cNvPr id="37" name="Text Box 1060"/>
            <p:cNvSpPr txBox="1">
              <a:spLocks noChangeArrowheads="1"/>
            </p:cNvSpPr>
            <p:nvPr/>
          </p:nvSpPr>
          <p:spPr bwMode="auto">
            <a:xfrm>
              <a:off x="6011863" y="5203403"/>
              <a:ext cx="6842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140</a:t>
              </a:r>
            </a:p>
          </p:txBody>
        </p:sp>
        <p:sp>
          <p:nvSpPr>
            <p:cNvPr id="38" name="Text Box 1061"/>
            <p:cNvSpPr txBox="1">
              <a:spLocks noChangeArrowheads="1"/>
            </p:cNvSpPr>
            <p:nvPr/>
          </p:nvSpPr>
          <p:spPr bwMode="auto">
            <a:xfrm>
              <a:off x="6804025" y="5203403"/>
              <a:ext cx="6842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160</a:t>
              </a:r>
            </a:p>
          </p:txBody>
        </p:sp>
        <p:sp>
          <p:nvSpPr>
            <p:cNvPr id="39" name="Text Box 1062"/>
            <p:cNvSpPr txBox="1">
              <a:spLocks noChangeArrowheads="1"/>
            </p:cNvSpPr>
            <p:nvPr/>
          </p:nvSpPr>
          <p:spPr bwMode="auto">
            <a:xfrm>
              <a:off x="8316913" y="4916065"/>
              <a:ext cx="2857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b="0">
                  <a:ea typeface="宋体" pitchFamily="2" charset="-122"/>
                </a:rPr>
                <a:t>t</a:t>
              </a:r>
            </a:p>
          </p:txBody>
        </p:sp>
      </p:grp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F0FFE6-CDF6-1A40-95D3-68BDB69E4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30130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LLF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23" name="日期占位符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C443-4A2F-9843-A5EE-4F78B01A190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405509" name="Line 5"/>
          <p:cNvSpPr>
            <a:spLocks noChangeShapeType="1"/>
          </p:cNvSpPr>
          <p:nvPr/>
        </p:nvSpPr>
        <p:spPr bwMode="auto">
          <a:xfrm>
            <a:off x="1187450" y="3037061"/>
            <a:ext cx="6985000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979613" y="3036724"/>
            <a:ext cx="719137" cy="503932"/>
            <a:chOff x="1979613" y="3140968"/>
            <a:chExt cx="1439862" cy="503932"/>
          </a:xfrm>
        </p:grpSpPr>
        <p:sp>
          <p:nvSpPr>
            <p:cNvPr id="405513" name="Line 9"/>
            <p:cNvSpPr>
              <a:spLocks noChangeShapeType="1"/>
            </p:cNvSpPr>
            <p:nvPr/>
          </p:nvSpPr>
          <p:spPr bwMode="auto">
            <a:xfrm>
              <a:off x="1979613" y="3644900"/>
              <a:ext cx="14398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2" name="Line 8"/>
            <p:cNvSpPr>
              <a:spLocks noChangeShapeType="1"/>
            </p:cNvSpPr>
            <p:nvPr/>
          </p:nvSpPr>
          <p:spPr bwMode="auto">
            <a:xfrm>
              <a:off x="1979613" y="3140968"/>
              <a:ext cx="0" cy="503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4" name="Line 10"/>
            <p:cNvSpPr>
              <a:spLocks noChangeShapeType="1"/>
            </p:cNvSpPr>
            <p:nvPr/>
          </p:nvSpPr>
          <p:spPr bwMode="auto">
            <a:xfrm flipV="1">
              <a:off x="3419475" y="3140968"/>
              <a:ext cx="0" cy="50323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72001" y="3046148"/>
            <a:ext cx="705991" cy="494508"/>
            <a:chOff x="6815137" y="3150392"/>
            <a:chExt cx="705991" cy="494508"/>
          </a:xfrm>
        </p:grpSpPr>
        <p:sp>
          <p:nvSpPr>
            <p:cNvPr id="405524" name="Line 20"/>
            <p:cNvSpPr>
              <a:spLocks noChangeShapeType="1"/>
            </p:cNvSpPr>
            <p:nvPr/>
          </p:nvSpPr>
          <p:spPr bwMode="auto">
            <a:xfrm>
              <a:off x="6815138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5" name="Line 21"/>
            <p:cNvSpPr>
              <a:spLocks noChangeShapeType="1"/>
            </p:cNvSpPr>
            <p:nvPr/>
          </p:nvSpPr>
          <p:spPr bwMode="auto">
            <a:xfrm>
              <a:off x="6815137" y="3644900"/>
              <a:ext cx="70599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405526" name="Text Box 22"/>
          <p:cNvSpPr txBox="1">
            <a:spLocks noChangeArrowheads="1"/>
          </p:cNvSpPr>
          <p:nvPr/>
        </p:nvSpPr>
        <p:spPr bwMode="auto">
          <a:xfrm>
            <a:off x="799306" y="1854374"/>
            <a:ext cx="9532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A1(10)</a:t>
            </a:r>
          </a:p>
        </p:txBody>
      </p:sp>
      <p:sp>
        <p:nvSpPr>
          <p:cNvPr id="405527" name="Text Box 23"/>
          <p:cNvSpPr txBox="1">
            <a:spLocks noChangeArrowheads="1"/>
          </p:cNvSpPr>
          <p:nvPr/>
        </p:nvSpPr>
        <p:spPr bwMode="auto">
          <a:xfrm>
            <a:off x="2411760" y="1854374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A2(10)</a:t>
            </a:r>
          </a:p>
        </p:txBody>
      </p:sp>
      <p:sp>
        <p:nvSpPr>
          <p:cNvPr id="405528" name="Text Box 24"/>
          <p:cNvSpPr txBox="1">
            <a:spLocks noChangeArrowheads="1"/>
          </p:cNvSpPr>
          <p:nvPr/>
        </p:nvSpPr>
        <p:spPr bwMode="auto">
          <a:xfrm>
            <a:off x="3707904" y="1854374"/>
            <a:ext cx="8560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A3(10)</a:t>
            </a:r>
          </a:p>
        </p:txBody>
      </p:sp>
      <p:sp>
        <p:nvSpPr>
          <p:cNvPr id="405530" name="Text Box 26"/>
          <p:cNvSpPr txBox="1">
            <a:spLocks noChangeArrowheads="1"/>
          </p:cNvSpPr>
          <p:nvPr/>
        </p:nvSpPr>
        <p:spPr bwMode="auto">
          <a:xfrm>
            <a:off x="8174038" y="2761194"/>
            <a:ext cx="285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t</a:t>
            </a:r>
          </a:p>
        </p:txBody>
      </p:sp>
      <p:sp>
        <p:nvSpPr>
          <p:cNvPr id="405531" name="Text Box 27"/>
          <p:cNvSpPr txBox="1">
            <a:spLocks noChangeArrowheads="1"/>
          </p:cNvSpPr>
          <p:nvPr/>
        </p:nvSpPr>
        <p:spPr bwMode="auto">
          <a:xfrm>
            <a:off x="971550" y="3037419"/>
            <a:ext cx="350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0</a:t>
            </a:r>
          </a:p>
        </p:txBody>
      </p:sp>
      <p:sp>
        <p:nvSpPr>
          <p:cNvPr id="405532" name="Text Box 28"/>
          <p:cNvSpPr txBox="1">
            <a:spLocks noChangeArrowheads="1"/>
          </p:cNvSpPr>
          <p:nvPr/>
        </p:nvSpPr>
        <p:spPr bwMode="auto">
          <a:xfrm>
            <a:off x="1619672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10</a:t>
            </a:r>
          </a:p>
        </p:txBody>
      </p:sp>
      <p:sp>
        <p:nvSpPr>
          <p:cNvPr id="405533" name="Text Box 29"/>
          <p:cNvSpPr txBox="1">
            <a:spLocks noChangeArrowheads="1"/>
          </p:cNvSpPr>
          <p:nvPr/>
        </p:nvSpPr>
        <p:spPr bwMode="auto">
          <a:xfrm>
            <a:off x="2686323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20</a:t>
            </a:r>
          </a:p>
        </p:txBody>
      </p:sp>
      <p:sp>
        <p:nvSpPr>
          <p:cNvPr id="405534" name="Text Box 30"/>
          <p:cNvSpPr txBox="1">
            <a:spLocks noChangeArrowheads="1"/>
          </p:cNvSpPr>
          <p:nvPr/>
        </p:nvSpPr>
        <p:spPr bwMode="auto">
          <a:xfrm>
            <a:off x="3405832" y="3037419"/>
            <a:ext cx="4460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>
                <a:ea typeface="宋体" pitchFamily="2" charset="-122"/>
              </a:rPr>
              <a:t>30</a:t>
            </a:r>
          </a:p>
        </p:txBody>
      </p:sp>
      <p:sp>
        <p:nvSpPr>
          <p:cNvPr id="405535" name="Text Box 31"/>
          <p:cNvSpPr txBox="1">
            <a:spLocks noChangeArrowheads="1"/>
          </p:cNvSpPr>
          <p:nvPr/>
        </p:nvSpPr>
        <p:spPr bwMode="auto">
          <a:xfrm>
            <a:off x="4147617" y="3037419"/>
            <a:ext cx="4963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40</a:t>
            </a:r>
          </a:p>
        </p:txBody>
      </p:sp>
      <p:sp>
        <p:nvSpPr>
          <p:cNvPr id="405536" name="Text Box 32"/>
          <p:cNvSpPr txBox="1">
            <a:spLocks noChangeArrowheads="1"/>
          </p:cNvSpPr>
          <p:nvPr/>
        </p:nvSpPr>
        <p:spPr bwMode="auto">
          <a:xfrm>
            <a:off x="4774555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50</a:t>
            </a:r>
          </a:p>
        </p:txBody>
      </p:sp>
      <p:sp>
        <p:nvSpPr>
          <p:cNvPr id="405537" name="Text Box 33"/>
          <p:cNvSpPr txBox="1">
            <a:spLocks noChangeArrowheads="1"/>
          </p:cNvSpPr>
          <p:nvPr/>
        </p:nvSpPr>
        <p:spPr bwMode="auto">
          <a:xfrm>
            <a:off x="5724128" y="3037419"/>
            <a:ext cx="4905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60</a:t>
            </a:r>
          </a:p>
        </p:txBody>
      </p:sp>
      <p:sp>
        <p:nvSpPr>
          <p:cNvPr id="405538" name="Text Box 34"/>
          <p:cNvSpPr txBox="1">
            <a:spLocks noChangeArrowheads="1"/>
          </p:cNvSpPr>
          <p:nvPr/>
        </p:nvSpPr>
        <p:spPr bwMode="auto">
          <a:xfrm>
            <a:off x="6300192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70</a:t>
            </a:r>
          </a:p>
        </p:txBody>
      </p:sp>
      <p:sp>
        <p:nvSpPr>
          <p:cNvPr id="405539" name="Text Box 35"/>
          <p:cNvSpPr txBox="1">
            <a:spLocks noChangeArrowheads="1"/>
          </p:cNvSpPr>
          <p:nvPr/>
        </p:nvSpPr>
        <p:spPr bwMode="auto">
          <a:xfrm>
            <a:off x="7078811" y="3037419"/>
            <a:ext cx="517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0" dirty="0">
                <a:ea typeface="宋体" pitchFamily="2" charset="-122"/>
              </a:rPr>
              <a:t>80</a:t>
            </a:r>
          </a:p>
        </p:txBody>
      </p:sp>
      <p:sp>
        <p:nvSpPr>
          <p:cNvPr id="405541" name="Text Box 37"/>
          <p:cNvSpPr txBox="1">
            <a:spLocks noChangeArrowheads="1"/>
          </p:cNvSpPr>
          <p:nvPr/>
        </p:nvSpPr>
        <p:spPr bwMode="auto">
          <a:xfrm>
            <a:off x="1619672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B1(15)</a:t>
            </a:r>
          </a:p>
        </p:txBody>
      </p:sp>
      <p:sp>
        <p:nvSpPr>
          <p:cNvPr id="405542" name="Text Box 38"/>
          <p:cNvSpPr txBox="1">
            <a:spLocks noChangeArrowheads="1"/>
          </p:cNvSpPr>
          <p:nvPr/>
        </p:nvSpPr>
        <p:spPr bwMode="auto">
          <a:xfrm>
            <a:off x="3059832" y="3635053"/>
            <a:ext cx="6222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B1(5)</a:t>
            </a:r>
          </a:p>
        </p:txBody>
      </p:sp>
      <p:sp>
        <p:nvSpPr>
          <p:cNvPr id="405543" name="Text Box 39"/>
          <p:cNvSpPr txBox="1">
            <a:spLocks noChangeArrowheads="1"/>
          </p:cNvSpPr>
          <p:nvPr/>
        </p:nvSpPr>
        <p:spPr bwMode="auto">
          <a:xfrm>
            <a:off x="4572000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B2(25)</a:t>
            </a:r>
          </a:p>
        </p:txBody>
      </p:sp>
      <p:sp>
        <p:nvSpPr>
          <p:cNvPr id="405544" name="Text Box 40"/>
          <p:cNvSpPr txBox="1">
            <a:spLocks noChangeArrowheads="1"/>
          </p:cNvSpPr>
          <p:nvPr/>
        </p:nvSpPr>
        <p:spPr bwMode="auto">
          <a:xfrm>
            <a:off x="6156176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B2(10)</a:t>
            </a:r>
          </a:p>
        </p:txBody>
      </p:sp>
      <p:sp>
        <p:nvSpPr>
          <p:cNvPr id="405553" name="Line 49"/>
          <p:cNvSpPr>
            <a:spLocks noChangeShapeType="1"/>
          </p:cNvSpPr>
          <p:nvPr/>
        </p:nvSpPr>
        <p:spPr bwMode="auto">
          <a:xfrm>
            <a:off x="3419475" y="3037419"/>
            <a:ext cx="14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5" name="Line 51"/>
          <p:cNvSpPr>
            <a:spLocks noChangeShapeType="1"/>
          </p:cNvSpPr>
          <p:nvPr/>
        </p:nvSpPr>
        <p:spPr bwMode="auto">
          <a:xfrm>
            <a:off x="4211960" y="3037419"/>
            <a:ext cx="14288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6" name="Line 52"/>
          <p:cNvSpPr>
            <a:spLocks noChangeShapeType="1"/>
          </p:cNvSpPr>
          <p:nvPr/>
        </p:nvSpPr>
        <p:spPr bwMode="auto">
          <a:xfrm>
            <a:off x="5709841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7" name="Line 53"/>
          <p:cNvSpPr>
            <a:spLocks noChangeShapeType="1"/>
          </p:cNvSpPr>
          <p:nvPr/>
        </p:nvSpPr>
        <p:spPr bwMode="auto">
          <a:xfrm>
            <a:off x="197961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8" name="Line 54"/>
          <p:cNvSpPr>
            <a:spLocks noChangeShapeType="1"/>
          </p:cNvSpPr>
          <p:nvPr/>
        </p:nvSpPr>
        <p:spPr bwMode="auto">
          <a:xfrm>
            <a:off x="268446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59" name="Line 55"/>
          <p:cNvSpPr>
            <a:spLocks noChangeShapeType="1"/>
          </p:cNvSpPr>
          <p:nvPr/>
        </p:nvSpPr>
        <p:spPr bwMode="auto">
          <a:xfrm>
            <a:off x="707799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60" name="Line 56"/>
          <p:cNvSpPr>
            <a:spLocks noChangeShapeType="1"/>
          </p:cNvSpPr>
          <p:nvPr/>
        </p:nvSpPr>
        <p:spPr bwMode="auto">
          <a:xfrm>
            <a:off x="4572000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05561" name="Line 57"/>
          <p:cNvSpPr>
            <a:spLocks noChangeShapeType="1"/>
          </p:cNvSpPr>
          <p:nvPr/>
        </p:nvSpPr>
        <p:spPr bwMode="auto">
          <a:xfrm>
            <a:off x="635791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Text Box 37"/>
          <p:cNvSpPr txBox="1">
            <a:spLocks noChangeArrowheads="1"/>
          </p:cNvSpPr>
          <p:nvPr/>
        </p:nvSpPr>
        <p:spPr bwMode="auto">
          <a:xfrm>
            <a:off x="682625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B1(25)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87450" y="2461156"/>
            <a:ext cx="802646" cy="576263"/>
            <a:chOff x="1187450" y="2565400"/>
            <a:chExt cx="802646" cy="576263"/>
          </a:xfrm>
        </p:grpSpPr>
        <p:sp>
          <p:nvSpPr>
            <p:cNvPr id="405510" name="Line 6"/>
            <p:cNvSpPr>
              <a:spLocks noChangeShapeType="1"/>
            </p:cNvSpPr>
            <p:nvPr/>
          </p:nvSpPr>
          <p:spPr bwMode="auto">
            <a:xfrm flipV="1">
              <a:off x="1187450" y="2565400"/>
              <a:ext cx="0" cy="576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1" name="Line 7"/>
            <p:cNvSpPr>
              <a:spLocks noChangeShapeType="1"/>
            </p:cNvSpPr>
            <p:nvPr/>
          </p:nvSpPr>
          <p:spPr bwMode="auto">
            <a:xfrm>
              <a:off x="1187450" y="2565400"/>
              <a:ext cx="79216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8" name="Line 8"/>
            <p:cNvSpPr>
              <a:spLocks noChangeShapeType="1"/>
            </p:cNvSpPr>
            <p:nvPr/>
          </p:nvSpPr>
          <p:spPr bwMode="auto">
            <a:xfrm>
              <a:off x="1990096" y="2565400"/>
              <a:ext cx="0" cy="576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99791" y="2420888"/>
            <a:ext cx="733971" cy="618595"/>
            <a:chOff x="3419475" y="2565399"/>
            <a:chExt cx="647700" cy="618595"/>
          </a:xfrm>
        </p:grpSpPr>
        <p:sp>
          <p:nvSpPr>
            <p:cNvPr id="405515" name="Line 11"/>
            <p:cNvSpPr>
              <a:spLocks noChangeShapeType="1"/>
            </p:cNvSpPr>
            <p:nvPr/>
          </p:nvSpPr>
          <p:spPr bwMode="auto">
            <a:xfrm>
              <a:off x="3419475" y="2565400"/>
              <a:ext cx="6477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6" name="Line 12"/>
            <p:cNvSpPr>
              <a:spLocks noChangeShapeType="1"/>
            </p:cNvSpPr>
            <p:nvPr/>
          </p:nvSpPr>
          <p:spPr bwMode="auto">
            <a:xfrm>
              <a:off x="4067175" y="2565399"/>
              <a:ext cx="0" cy="61859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" name="Line 10"/>
            <p:cNvSpPr>
              <a:spLocks noChangeShapeType="1"/>
            </p:cNvSpPr>
            <p:nvPr/>
          </p:nvSpPr>
          <p:spPr bwMode="auto">
            <a:xfrm flipV="1">
              <a:off x="3419475" y="2565399"/>
              <a:ext cx="0" cy="58499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5434504" y="1854374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</a:t>
            </a:r>
            <a:r>
              <a:rPr lang="en-US" altLang="zh-CN" sz="1400" dirty="0">
                <a:ea typeface="宋体" pitchFamily="2" charset="-122"/>
              </a:rPr>
              <a:t>4</a:t>
            </a:r>
            <a:r>
              <a:rPr lang="en-US" altLang="zh-CN" sz="1400" b="0" dirty="0">
                <a:ea typeface="宋体" pitchFamily="2" charset="-122"/>
              </a:rPr>
              <a:t>(10)</a:t>
            </a:r>
          </a:p>
        </p:txBody>
      </p:sp>
      <p:sp>
        <p:nvSpPr>
          <p:cNvPr id="75" name="Text Box 39"/>
          <p:cNvSpPr txBox="1">
            <a:spLocks noChangeArrowheads="1"/>
          </p:cNvSpPr>
          <p:nvPr/>
        </p:nvSpPr>
        <p:spPr bwMode="auto">
          <a:xfrm>
            <a:off x="5148064" y="3635053"/>
            <a:ext cx="72167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B2(20)</a:t>
            </a:r>
          </a:p>
        </p:txBody>
      </p:sp>
      <p:sp>
        <p:nvSpPr>
          <p:cNvPr id="77" name="Line 56"/>
          <p:cNvSpPr>
            <a:spLocks noChangeShapeType="1"/>
          </p:cNvSpPr>
          <p:nvPr/>
        </p:nvSpPr>
        <p:spPr bwMode="auto">
          <a:xfrm>
            <a:off x="4932040" y="3036724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422978" y="3068960"/>
            <a:ext cx="788979" cy="503312"/>
            <a:chOff x="4067799" y="3141588"/>
            <a:chExt cx="244746" cy="503312"/>
          </a:xfrm>
        </p:grpSpPr>
        <p:sp>
          <p:nvSpPr>
            <p:cNvPr id="405517" name="Line 13"/>
            <p:cNvSpPr>
              <a:spLocks noChangeShapeType="1"/>
            </p:cNvSpPr>
            <p:nvPr/>
          </p:nvSpPr>
          <p:spPr bwMode="auto">
            <a:xfrm>
              <a:off x="4067799" y="3644900"/>
              <a:ext cx="2447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9" name="Line 12"/>
            <p:cNvSpPr>
              <a:spLocks noChangeShapeType="1"/>
            </p:cNvSpPr>
            <p:nvPr/>
          </p:nvSpPr>
          <p:spPr bwMode="auto">
            <a:xfrm>
              <a:off x="4067944" y="3141588"/>
              <a:ext cx="0" cy="50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71355" y="2483968"/>
            <a:ext cx="383877" cy="584992"/>
            <a:chOff x="4427538" y="2565400"/>
            <a:chExt cx="720725" cy="584992"/>
          </a:xfrm>
        </p:grpSpPr>
        <p:sp>
          <p:nvSpPr>
            <p:cNvPr id="405518" name="Line 14"/>
            <p:cNvSpPr>
              <a:spLocks noChangeShapeType="1"/>
            </p:cNvSpPr>
            <p:nvPr/>
          </p:nvSpPr>
          <p:spPr bwMode="auto">
            <a:xfrm flipV="1">
              <a:off x="4427538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19" name="Line 15"/>
            <p:cNvSpPr>
              <a:spLocks noChangeShapeType="1"/>
            </p:cNvSpPr>
            <p:nvPr/>
          </p:nvSpPr>
          <p:spPr bwMode="auto">
            <a:xfrm>
              <a:off x="4427538" y="2565400"/>
              <a:ext cx="72072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77422" y="3046148"/>
            <a:ext cx="453198" cy="494508"/>
            <a:chOff x="5148263" y="3150392"/>
            <a:chExt cx="1018546" cy="494508"/>
          </a:xfrm>
        </p:grpSpPr>
        <p:sp>
          <p:nvSpPr>
            <p:cNvPr id="405520" name="Line 16"/>
            <p:cNvSpPr>
              <a:spLocks noChangeShapeType="1"/>
            </p:cNvSpPr>
            <p:nvPr/>
          </p:nvSpPr>
          <p:spPr bwMode="auto">
            <a:xfrm>
              <a:off x="5148263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1" name="Line 17"/>
            <p:cNvSpPr>
              <a:spLocks noChangeShapeType="1"/>
            </p:cNvSpPr>
            <p:nvPr/>
          </p:nvSpPr>
          <p:spPr bwMode="auto">
            <a:xfrm>
              <a:off x="5148263" y="3644900"/>
              <a:ext cx="100806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2" name="Line 12"/>
            <p:cNvSpPr>
              <a:spLocks noChangeShapeType="1"/>
            </p:cNvSpPr>
            <p:nvPr/>
          </p:nvSpPr>
          <p:spPr bwMode="auto">
            <a:xfrm>
              <a:off x="6166809" y="3150392"/>
              <a:ext cx="0" cy="4945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723169" y="2461156"/>
            <a:ext cx="649031" cy="584992"/>
            <a:chOff x="6165850" y="2565400"/>
            <a:chExt cx="649031" cy="584992"/>
          </a:xfrm>
        </p:grpSpPr>
        <p:sp>
          <p:nvSpPr>
            <p:cNvPr id="405522" name="Line 18"/>
            <p:cNvSpPr>
              <a:spLocks noChangeShapeType="1"/>
            </p:cNvSpPr>
            <p:nvPr/>
          </p:nvSpPr>
          <p:spPr bwMode="auto">
            <a:xfrm flipV="1">
              <a:off x="6165850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5523" name="Line 19"/>
            <p:cNvSpPr>
              <a:spLocks noChangeShapeType="1"/>
            </p:cNvSpPr>
            <p:nvPr/>
          </p:nvSpPr>
          <p:spPr bwMode="auto">
            <a:xfrm>
              <a:off x="6165850" y="2565400"/>
              <a:ext cx="6477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>
              <a:off x="6814881" y="2565400"/>
              <a:ext cx="0" cy="5849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1011316" y="4755151"/>
            <a:ext cx="7265384" cy="15696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/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松弛度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=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完成截止时间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-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当前时间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-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剩余执行时间</a:t>
            </a:r>
            <a:endParaRPr lang="en-US" altLang="zh-CN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  <a:p>
            <a:pPr lvl="1"/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A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：周期：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20ms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，执行时间：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10ms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；</a:t>
            </a:r>
          </a:p>
          <a:p>
            <a:pPr lvl="1"/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B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：周期：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50ms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，执行时间：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25ms</a:t>
            </a:r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。</a:t>
            </a:r>
            <a:endParaRPr lang="en-US" altLang="zh-CN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  <a:p>
            <a:pPr lvl="1"/>
            <a:r>
              <a:rPr lang="zh-CN" altLang="en-US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抢占点：</a:t>
            </a:r>
            <a:r>
              <a:rPr lang="en-US" altLang="zh-CN" sz="2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</a:rPr>
              <a:t>10n</a:t>
            </a:r>
            <a:endParaRPr lang="zh-CN" alt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9" name="Line 14"/>
          <p:cNvSpPr>
            <a:spLocks noChangeShapeType="1"/>
          </p:cNvSpPr>
          <p:nvPr/>
        </p:nvSpPr>
        <p:spPr bwMode="auto">
          <a:xfrm flipV="1">
            <a:off x="4211960" y="2348880"/>
            <a:ext cx="0" cy="129614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90" name="Line 52"/>
          <p:cNvSpPr>
            <a:spLocks noChangeShapeType="1"/>
          </p:cNvSpPr>
          <p:nvPr/>
        </p:nvSpPr>
        <p:spPr bwMode="auto">
          <a:xfrm>
            <a:off x="5277793" y="3037419"/>
            <a:ext cx="14287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oval" w="med" len="med"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4171245" y="3074706"/>
            <a:ext cx="415042" cy="503312"/>
            <a:chOff x="4263410" y="3141588"/>
            <a:chExt cx="164127" cy="503312"/>
          </a:xfrm>
        </p:grpSpPr>
        <p:sp>
          <p:nvSpPr>
            <p:cNvPr id="92" name="Line 13"/>
            <p:cNvSpPr>
              <a:spLocks noChangeShapeType="1"/>
            </p:cNvSpPr>
            <p:nvPr/>
          </p:nvSpPr>
          <p:spPr bwMode="auto">
            <a:xfrm>
              <a:off x="4263410" y="3644900"/>
              <a:ext cx="16412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4" name="Line 12"/>
            <p:cNvSpPr>
              <a:spLocks noChangeShapeType="1"/>
            </p:cNvSpPr>
            <p:nvPr/>
          </p:nvSpPr>
          <p:spPr bwMode="auto">
            <a:xfrm>
              <a:off x="4424203" y="3141588"/>
              <a:ext cx="0" cy="5033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95" name="Text Box 24"/>
          <p:cNvSpPr txBox="1">
            <a:spLocks noChangeArrowheads="1"/>
          </p:cNvSpPr>
          <p:nvPr/>
        </p:nvSpPr>
        <p:spPr bwMode="auto">
          <a:xfrm>
            <a:off x="4355976" y="1844824"/>
            <a:ext cx="720080" cy="31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400" b="0" dirty="0">
                <a:ea typeface="宋体" pitchFamily="2" charset="-122"/>
              </a:rPr>
              <a:t>A3(5)</a:t>
            </a:r>
          </a:p>
        </p:txBody>
      </p:sp>
      <p:grpSp>
        <p:nvGrpSpPr>
          <p:cNvPr id="96" name="组合 95"/>
          <p:cNvGrpSpPr/>
          <p:nvPr/>
        </p:nvGrpSpPr>
        <p:grpSpPr>
          <a:xfrm>
            <a:off x="4932039" y="2481820"/>
            <a:ext cx="360040" cy="574948"/>
            <a:chOff x="4472291" y="2565400"/>
            <a:chExt cx="675972" cy="574948"/>
          </a:xfrm>
        </p:grpSpPr>
        <p:sp>
          <p:nvSpPr>
            <p:cNvPr id="98" name="Line 15"/>
            <p:cNvSpPr>
              <a:spLocks noChangeShapeType="1"/>
            </p:cNvSpPr>
            <p:nvPr/>
          </p:nvSpPr>
          <p:spPr bwMode="auto">
            <a:xfrm>
              <a:off x="4472291" y="2565400"/>
              <a:ext cx="6759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99" name="Line 12"/>
            <p:cNvSpPr>
              <a:spLocks noChangeShapeType="1"/>
            </p:cNvSpPr>
            <p:nvPr/>
          </p:nvSpPr>
          <p:spPr bwMode="auto">
            <a:xfrm>
              <a:off x="5148064" y="2565400"/>
              <a:ext cx="0" cy="5749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00" name="Line 14"/>
          <p:cNvSpPr>
            <a:spLocks noChangeShapeType="1"/>
          </p:cNvSpPr>
          <p:nvPr/>
        </p:nvSpPr>
        <p:spPr bwMode="auto">
          <a:xfrm flipV="1">
            <a:off x="4939183" y="2385162"/>
            <a:ext cx="0" cy="1296143"/>
          </a:xfrm>
          <a:prstGeom prst="line">
            <a:avLst/>
          </a:prstGeom>
          <a:noFill/>
          <a:ln w="25400">
            <a:solidFill>
              <a:schemeClr val="tx1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9D9025-9BB5-5B42-87F1-18D6A78E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</p:spTree>
    <p:extLst>
      <p:ext uri="{BB962C8B-B14F-4D97-AF65-F5344CB8AC3E}">
        <p14:creationId xmlns:p14="http://schemas.microsoft.com/office/powerpoint/2010/main" val="108197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26" grpId="0"/>
      <p:bldP spid="405527" grpId="0"/>
      <p:bldP spid="405528" grpId="0"/>
      <p:bldP spid="405541" grpId="0"/>
      <p:bldP spid="405542" grpId="0"/>
      <p:bldP spid="405543" grpId="0"/>
      <p:bldP spid="405544" grpId="0"/>
      <p:bldP spid="57" grpId="0"/>
      <p:bldP spid="74" grpId="0"/>
      <p:bldP spid="75" grpId="0"/>
      <p:bldP spid="89" grpId="0" animBg="1"/>
      <p:bldP spid="95" grpId="0"/>
      <p:bldP spid="10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速度单调调度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Rate Monotonic Scheduling</a:t>
            </a:r>
          </a:p>
          <a:p>
            <a:r>
              <a:rPr lang="zh-CN" altLang="en-US" dirty="0"/>
              <a:t>任务周期：周期性任务</a:t>
            </a:r>
            <a:endParaRPr lang="en-US" altLang="zh-CN" dirty="0"/>
          </a:p>
          <a:p>
            <a:r>
              <a:rPr lang="zh-CN" altLang="en-US" dirty="0"/>
              <a:t>任务速度：</a:t>
            </a:r>
            <a:r>
              <a:rPr lang="en-US" altLang="zh-CN" dirty="0"/>
              <a:t>1/</a:t>
            </a:r>
            <a:r>
              <a:rPr lang="zh-CN" altLang="en-US" dirty="0"/>
              <a:t>任务周期</a:t>
            </a:r>
            <a:endParaRPr lang="en-US" altLang="zh-CN" dirty="0"/>
          </a:p>
          <a:p>
            <a:r>
              <a:rPr lang="zh-CN" altLang="en-US" dirty="0"/>
              <a:t>速度越快，优先级越高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3B79-62FC-3F45-BA87-26687AB8440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6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进程调度算法基本类型</a:t>
            </a:r>
            <a:endParaRPr lang="en-US" altLang="zh-CN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非抢占</a:t>
            </a:r>
            <a:r>
              <a:rPr lang="en-US" altLang="zh-CN" dirty="0"/>
              <a:t>(Non-Preemptive)：</a:t>
            </a:r>
            <a:r>
              <a:rPr lang="zh-CN" altLang="en-US" dirty="0"/>
              <a:t>就绪进程</a:t>
            </a:r>
            <a:r>
              <a:rPr lang="zh-CN" altLang="en-US" dirty="0">
                <a:solidFill>
                  <a:schemeClr val="accent2"/>
                </a:solidFill>
              </a:rPr>
              <a:t>不可以</a:t>
            </a:r>
            <a:r>
              <a:rPr lang="zh-CN" altLang="en-US" dirty="0"/>
              <a:t>从运行进程手中抢占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一旦进程处于运行状态，直到终止或阻塞或时间片结束，才释放</a:t>
            </a:r>
            <a:r>
              <a:rPr lang="en-US" altLang="zh-CN" dirty="0"/>
              <a:t>CPU</a:t>
            </a:r>
            <a:endParaRPr lang="zh-CN" altLang="en-US" dirty="0"/>
          </a:p>
          <a:p>
            <a:r>
              <a:rPr lang="zh-CN" altLang="en-US" dirty="0"/>
              <a:t>抢占</a:t>
            </a:r>
            <a:r>
              <a:rPr lang="en-US" altLang="zh-CN" dirty="0"/>
              <a:t>(Preemptive)：</a:t>
            </a:r>
            <a:r>
              <a:rPr lang="zh-CN" altLang="en-US" dirty="0"/>
              <a:t>就绪进程</a:t>
            </a:r>
            <a:r>
              <a:rPr lang="zh-CN" altLang="en-US" dirty="0">
                <a:solidFill>
                  <a:schemeClr val="accent2"/>
                </a:solidFill>
              </a:rPr>
              <a:t>可以</a:t>
            </a:r>
            <a:r>
              <a:rPr lang="zh-CN" altLang="en-US" dirty="0"/>
              <a:t>从运行进程手中抢占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允许调度程序根据某种策略暂停当前运行的进程，将其转移到就绪状态，并选择另一个进程运行。</a:t>
            </a:r>
          </a:p>
          <a:p>
            <a:pPr lvl="1"/>
            <a:r>
              <a:rPr lang="zh-CN" altLang="en-US" dirty="0"/>
              <a:t>时机</a:t>
            </a:r>
          </a:p>
          <a:p>
            <a:pPr lvl="2"/>
            <a:r>
              <a:rPr lang="zh-CN" altLang="en-US" dirty="0"/>
              <a:t>新进程到达时，中断的发生，阻塞进程置为就绪态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60686-967B-4341-BFDA-B08DBD99BFD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619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多处理机调度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Multi-processor Scheduling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F6C34-5194-6D42-9D33-FB022A28DD4F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04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多处理机系统中的调度</a:t>
            </a:r>
          </a:p>
        </p:txBody>
      </p:sp>
      <p:sp>
        <p:nvSpPr>
          <p:cNvPr id="126979" name="Rectangle 1027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紧密耦合</a:t>
            </a:r>
          </a:p>
          <a:p>
            <a:pPr lvl="1"/>
            <a:r>
              <a:rPr lang="zh-CN" altLang="en-US" dirty="0"/>
              <a:t>共享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</a:p>
          <a:p>
            <a:pPr lvl="1"/>
            <a:r>
              <a:rPr lang="zh-CN" altLang="en-US" dirty="0"/>
              <a:t>高速总线和交叉开关连接</a:t>
            </a:r>
          </a:p>
          <a:p>
            <a:r>
              <a:rPr lang="zh-CN" altLang="en-US" dirty="0"/>
              <a:t>松弛耦合</a:t>
            </a:r>
          </a:p>
          <a:p>
            <a:pPr lvl="1"/>
            <a:r>
              <a:rPr lang="zh-CN" altLang="en-US" dirty="0"/>
              <a:t>独立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I/O</a:t>
            </a:r>
          </a:p>
          <a:p>
            <a:pPr lvl="1"/>
            <a:r>
              <a:rPr lang="zh-CN" altLang="en-US" dirty="0"/>
              <a:t>通道和通信线路连接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对称多处理器系统</a:t>
            </a:r>
          </a:p>
          <a:p>
            <a:pPr lvl="1"/>
            <a:r>
              <a:rPr lang="en-US" altLang="zh-CN" dirty="0"/>
              <a:t>SMP</a:t>
            </a:r>
            <a:r>
              <a:rPr lang="zh-CN" altLang="en-US" dirty="0"/>
              <a:t>：</a:t>
            </a:r>
            <a:r>
              <a:rPr lang="en-US" altLang="zh-CN" dirty="0"/>
              <a:t>Symmetric Multiprocessing</a:t>
            </a:r>
          </a:p>
          <a:p>
            <a:r>
              <a:rPr lang="zh-CN" altLang="en-US" dirty="0"/>
              <a:t>非对称多处理器系统</a:t>
            </a:r>
            <a:endParaRPr lang="en-US" altLang="zh-CN" dirty="0"/>
          </a:p>
          <a:p>
            <a:pPr lvl="1"/>
            <a:r>
              <a:rPr lang="en-US" altLang="zh-CN" dirty="0"/>
              <a:t>AMP</a:t>
            </a:r>
            <a:r>
              <a:rPr lang="zh-CN" altLang="en-US" dirty="0"/>
              <a:t>：</a:t>
            </a:r>
            <a:r>
              <a:rPr lang="en-US" altLang="zh-CN" dirty="0"/>
              <a:t>Asymmetric Multiprocessing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93EB-22A0-CA41-B29C-06A6CDC774D0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build="p"/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进程分配方式</a:t>
            </a:r>
          </a:p>
        </p:txBody>
      </p:sp>
      <p:sp>
        <p:nvSpPr>
          <p:cNvPr id="308227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SMP</a:t>
            </a:r>
            <a:r>
              <a:rPr lang="zh-CN" altLang="en-US" dirty="0"/>
              <a:t>中进程分配方式</a:t>
            </a:r>
          </a:p>
          <a:p>
            <a:pPr lvl="1"/>
            <a:r>
              <a:rPr lang="zh-CN" altLang="en-US" dirty="0"/>
              <a:t>静态分配</a:t>
            </a:r>
          </a:p>
          <a:p>
            <a:pPr lvl="1"/>
            <a:r>
              <a:rPr lang="zh-CN" altLang="en-US" dirty="0"/>
              <a:t>动态分配</a:t>
            </a:r>
          </a:p>
          <a:p>
            <a:pPr lvl="2"/>
            <a:r>
              <a:rPr lang="zh-CN" altLang="en-US" dirty="0"/>
              <a:t>可防止系统中多个处理器忙闲不均</a:t>
            </a:r>
          </a:p>
          <a:p>
            <a:r>
              <a:rPr lang="zh-CN" altLang="en-US" dirty="0"/>
              <a:t>非</a:t>
            </a:r>
            <a:r>
              <a:rPr lang="en-US" altLang="zh-CN" dirty="0"/>
              <a:t>SMP</a:t>
            </a:r>
            <a:r>
              <a:rPr lang="zh-CN" altLang="en-US" dirty="0"/>
              <a:t>中进程分配方式</a:t>
            </a:r>
          </a:p>
          <a:p>
            <a:pPr lvl="1"/>
            <a:r>
              <a:rPr lang="zh-CN" altLang="en-US" dirty="0"/>
              <a:t>进程调度在主处理器上执行</a:t>
            </a:r>
          </a:p>
          <a:p>
            <a:pPr lvl="1"/>
            <a:r>
              <a:rPr lang="zh-CN" altLang="en-US" dirty="0"/>
              <a:t>有潜在的不可靠性</a:t>
            </a:r>
          </a:p>
          <a:p>
            <a:pPr lvl="1"/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9197B-DD2C-ED48-9689-85338DDDC7C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3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7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SQMS</a:t>
            </a:r>
            <a:endParaRPr lang="zh-CN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Single Queue Multiprocessor Scheduling</a:t>
            </a:r>
          </a:p>
          <a:p>
            <a:r>
              <a:rPr lang="zh-CN" altLang="en-US" dirty="0"/>
              <a:t>各个处理机自行在就绪队列中取任务（先纵向看，再横向看）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17870-8C98-1849-B287-1CD534B2A239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518272"/>
            <a:ext cx="5283200" cy="55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99" y="4185164"/>
            <a:ext cx="4626559" cy="217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7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SQMS</a:t>
            </a:r>
            <a:endParaRPr lang="zh-CN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简单，分布式调度，多个</a:t>
            </a:r>
            <a:r>
              <a:rPr lang="en-US" altLang="zh-CN" dirty="0"/>
              <a:t>CPU</a:t>
            </a:r>
            <a:r>
              <a:rPr lang="zh-CN" altLang="en-US" dirty="0"/>
              <a:t>利用率都好</a:t>
            </a:r>
          </a:p>
          <a:p>
            <a:r>
              <a:rPr lang="zh-CN" altLang="en-US" dirty="0"/>
              <a:t>缺点：</a:t>
            </a:r>
          </a:p>
          <a:p>
            <a:pPr lvl="1"/>
            <a:r>
              <a:rPr lang="zh-CN" altLang="en-US" dirty="0"/>
              <a:t>瓶颈问题（单队列</a:t>
            </a:r>
            <a:r>
              <a:rPr lang="zh-CN" altLang="en-US" dirty="0">
                <a:sym typeface="Wingdings"/>
              </a:rPr>
              <a:t>共享资源锁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低效性：</a:t>
            </a:r>
            <a:r>
              <a:rPr lang="en-US" altLang="zh-CN" dirty="0"/>
              <a:t>cache affinity</a:t>
            </a:r>
            <a:r>
              <a:rPr lang="zh-CN" altLang="en-US" dirty="0"/>
              <a:t> （下图为改进）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7CFEF-8B5A-DA4C-97D8-04EE2F37CD7B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0" y="4095750"/>
            <a:ext cx="52070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4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MQMS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Multiple Queues</a:t>
            </a:r>
          </a:p>
          <a:p>
            <a:r>
              <a:rPr kumimoji="1" lang="zh-CN" altLang="en-US" dirty="0"/>
              <a:t>每个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一个队列：没有</a:t>
            </a:r>
            <a:r>
              <a:rPr kumimoji="1" lang="en-US" altLang="zh-CN" dirty="0"/>
              <a:t>SQMS</a:t>
            </a:r>
            <a:r>
              <a:rPr kumimoji="1" lang="zh-CN" altLang="en-US" dirty="0"/>
              <a:t>的问题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新问题？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0212-A32C-064A-9542-AE3204DDD358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883408"/>
            <a:ext cx="5816600" cy="914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76515"/>
            <a:ext cx="8406769" cy="135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2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负载不均衡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Load Imbalance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9E23-D240-494A-AE80-5F89DE452CBB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096436"/>
            <a:ext cx="5715000" cy="889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85436"/>
            <a:ext cx="7812360" cy="12915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509120"/>
            <a:ext cx="5829300" cy="63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5129186"/>
            <a:ext cx="7991872" cy="10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0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Migration &amp; Work Stealing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3DD83-7B07-1C4E-B107-67B2C352AD0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00808"/>
            <a:ext cx="5778500" cy="749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68960"/>
            <a:ext cx="9144000" cy="16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68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成组调度</a:t>
            </a:r>
            <a:r>
              <a:rPr lang="en-US" altLang="zh-CN" dirty="0"/>
              <a:t>——Gang scheduling</a:t>
            </a:r>
            <a:r>
              <a:rPr lang="zh-CN" altLang="en-US" dirty="0"/>
              <a:t> </a:t>
            </a:r>
          </a:p>
        </p:txBody>
      </p:sp>
      <p:sp>
        <p:nvSpPr>
          <p:cNvPr id="310275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</a:t>
            </a:r>
          </a:p>
          <a:p>
            <a:pPr lvl="1"/>
            <a:r>
              <a:rPr lang="zh-CN" altLang="en-US" dirty="0"/>
              <a:t>对相互合作的进（线）程组调度，可以减小切换，减小系统开销。</a:t>
            </a:r>
          </a:p>
          <a:p>
            <a:pPr lvl="1"/>
            <a:r>
              <a:rPr lang="zh-CN" altLang="en-US" dirty="0"/>
              <a:t>每次分配一组</a:t>
            </a:r>
            <a:r>
              <a:rPr lang="en-US" altLang="zh-CN" dirty="0"/>
              <a:t>CPU</a:t>
            </a:r>
            <a:r>
              <a:rPr lang="zh-CN" altLang="en-US" dirty="0"/>
              <a:t>，减少了调度频率。</a:t>
            </a:r>
          </a:p>
          <a:p>
            <a:r>
              <a:rPr lang="zh-CN" altLang="en-US" dirty="0"/>
              <a:t>分配时间</a:t>
            </a:r>
          </a:p>
          <a:p>
            <a:pPr lvl="1"/>
            <a:r>
              <a:rPr lang="zh-CN" altLang="en-US" dirty="0"/>
              <a:t>面向程序</a:t>
            </a:r>
          </a:p>
          <a:p>
            <a:pPr lvl="1"/>
            <a:r>
              <a:rPr lang="zh-CN" altLang="en-US" dirty="0"/>
              <a:t>面向线程：使处理机利用率更高。 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8A68C-A79A-9140-A1B9-69F456438A9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专用处理机分配 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Dedicated Processor Assignment</a:t>
            </a:r>
          </a:p>
          <a:p>
            <a:r>
              <a:rPr lang="zh-CN" altLang="en-US" dirty="0"/>
              <a:t>特点：每个进（线）程专用处理机，使其切换小，提高效率。</a:t>
            </a:r>
          </a:p>
          <a:p>
            <a:r>
              <a:rPr lang="zh-CN" altLang="en-US" dirty="0"/>
              <a:t>主要用于大型计算，实时系统</a:t>
            </a:r>
            <a:endParaRPr lang="en-US" altLang="zh-CN" dirty="0"/>
          </a:p>
          <a:p>
            <a:pPr lvl="1"/>
            <a:r>
              <a:rPr lang="en-US" altLang="zh-CN" dirty="0"/>
              <a:t>Sony PlayStation 3</a:t>
            </a:r>
            <a:r>
              <a:rPr lang="zh-CN" altLang="en-US" dirty="0"/>
              <a:t> </a:t>
            </a:r>
            <a:r>
              <a:rPr lang="en-US" altLang="zh-CN" dirty="0"/>
              <a:t>(PPU/SPU)</a:t>
            </a:r>
            <a:r>
              <a:rPr lang="zh-CN" altLang="en-US" dirty="0"/>
              <a:t> </a:t>
            </a:r>
            <a:r>
              <a:rPr lang="zh-CN" altLang="en-US" dirty="0">
                <a:sym typeface="Wingdings"/>
              </a:rPr>
              <a:t> </a:t>
            </a:r>
            <a:r>
              <a:rPr lang="en-US" altLang="zh-CN" dirty="0">
                <a:sym typeface="Wingdings"/>
              </a:rPr>
              <a:t>CELL</a:t>
            </a:r>
          </a:p>
          <a:p>
            <a:pPr lvl="1"/>
            <a:r>
              <a:rPr lang="zh-CN" altLang="en-US" dirty="0">
                <a:sym typeface="Wingdings"/>
              </a:rPr>
              <a:t>神威太湖之光：众核（</a:t>
            </a:r>
            <a:r>
              <a:rPr lang="en-US" altLang="zh-CN" dirty="0">
                <a:sym typeface="Wingdings"/>
              </a:rPr>
              <a:t>4+256)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90DA9-A4B1-1245-87C3-B3741959B0C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17" y="4915575"/>
            <a:ext cx="2324983" cy="13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三种调度的触发事件</a:t>
            </a:r>
            <a:endParaRPr lang="en-US" altLang="zh-CN" dirty="0"/>
          </a:p>
          <a:p>
            <a:pPr lvl="1"/>
            <a:r>
              <a:rPr lang="zh-CN" altLang="en-US" dirty="0"/>
              <a:t>长程：任务创建</a:t>
            </a:r>
            <a:endParaRPr lang="en-US" altLang="zh-CN" dirty="0"/>
          </a:p>
          <a:p>
            <a:pPr lvl="1"/>
            <a:r>
              <a:rPr lang="zh-CN" altLang="en-US" dirty="0"/>
              <a:t>中程：交换</a:t>
            </a:r>
            <a:endParaRPr lang="en-US" altLang="zh-CN" dirty="0"/>
          </a:p>
          <a:p>
            <a:pPr lvl="1"/>
            <a:r>
              <a:rPr lang="zh-CN" altLang="en-US" dirty="0"/>
              <a:t>短程：时间片</a:t>
            </a:r>
            <a:r>
              <a:rPr lang="en-US" altLang="zh-CN" dirty="0"/>
              <a:t>/</a:t>
            </a:r>
            <a:r>
              <a:rPr lang="zh-CN" altLang="en-US" dirty="0"/>
              <a:t>事件发生</a:t>
            </a:r>
            <a:r>
              <a:rPr lang="en-US" altLang="zh-CN" dirty="0"/>
              <a:t>/</a:t>
            </a:r>
            <a:r>
              <a:rPr lang="zh-CN" altLang="en-US" dirty="0"/>
              <a:t>抢占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7CA48-F069-D44F-998D-8CEC5DF4A1E7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操作系统调度实例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45C1-80A7-B241-AC88-11D3C4133F0E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83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kumimoji="1" lang="zh-CN" altLang="en-US" dirty="0"/>
              <a:t>优先级：</a:t>
            </a:r>
            <a:r>
              <a:rPr kumimoji="1" lang="en-US" altLang="zh-CN" dirty="0"/>
              <a:t>0-31</a:t>
            </a:r>
            <a:r>
              <a:rPr kumimoji="1" lang="zh-CN" altLang="en-US" dirty="0"/>
              <a:t>（数值越大，优先级越高）</a:t>
            </a:r>
            <a:endParaRPr kumimoji="1" lang="en-US" altLang="zh-CN" dirty="0"/>
          </a:p>
          <a:p>
            <a:r>
              <a:rPr kumimoji="1" lang="zh-CN" altLang="en-US" dirty="0"/>
              <a:t>新进程默认优先级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IDLE (4)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BELOW_NORMAL (6)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NORMAL (8)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ABOVE_NORMAL (10)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HIGH (13)</a:t>
            </a:r>
          </a:p>
          <a:p>
            <a:pPr lvl="1"/>
            <a:r>
              <a:rPr kumimoji="1" lang="en-US" altLang="zh-CN" dirty="0">
                <a:solidFill>
                  <a:schemeClr val="accent2"/>
                </a:solidFill>
              </a:rPr>
              <a:t>REALTIME (24)</a:t>
            </a:r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进程：当前进程（当前窗口）</a:t>
            </a:r>
            <a:r>
              <a:rPr kumimoji="1" lang="zh-CN" altLang="en-US" dirty="0">
                <a:solidFill>
                  <a:schemeClr val="accent2"/>
                </a:solidFill>
              </a:rPr>
              <a:t>时间配额</a:t>
            </a:r>
            <a:r>
              <a:rPr kumimoji="1" lang="en-US" altLang="zh-CN" dirty="0">
                <a:solidFill>
                  <a:schemeClr val="accent2"/>
                </a:solidFill>
              </a:rPr>
              <a:t>(</a:t>
            </a:r>
            <a:r>
              <a:rPr kumimoji="1" lang="en-US" altLang="zh-CN" dirty="0"/>
              <a:t>time quanta</a:t>
            </a:r>
            <a:r>
              <a:rPr kumimoji="1" lang="en-US" altLang="zh-CN" dirty="0">
                <a:solidFill>
                  <a:schemeClr val="accent2"/>
                </a:solidFill>
              </a:rPr>
              <a:t>)</a:t>
            </a:r>
            <a:r>
              <a:rPr kumimoji="1" lang="zh-CN" altLang="en-US" dirty="0"/>
              <a:t>适当延长</a:t>
            </a:r>
            <a:endParaRPr kumimoji="1" lang="en-US" altLang="zh-CN" dirty="0"/>
          </a:p>
          <a:p>
            <a:r>
              <a:rPr kumimoji="1" lang="zh-CN" altLang="en-US" dirty="0"/>
              <a:t>每个进程初始一个主线程，再创建子线程</a:t>
            </a:r>
            <a:endParaRPr kumimoji="1" lang="en-US" altLang="zh-CN" dirty="0"/>
          </a:p>
          <a:p>
            <a:r>
              <a:rPr kumimoji="1" lang="zh-CN" altLang="en-US" dirty="0"/>
              <a:t>内核负责调度线程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E2E46-DDA8-BC41-A2B6-80ABD4F2976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43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 Threads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zh-CN" altLang="en-US" dirty="0"/>
              <a:t>线程优先级区分为两组：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可变优先级（</a:t>
            </a:r>
            <a:r>
              <a:rPr kumimoji="1" lang="en-US" altLang="zh-CN" dirty="0"/>
              <a:t>Variable class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 (0-15)</a:t>
            </a:r>
          </a:p>
          <a:p>
            <a:pPr lvl="1"/>
            <a:r>
              <a:rPr kumimoji="1" lang="zh-CN" altLang="en-US" dirty="0"/>
              <a:t>实时优先级（</a:t>
            </a:r>
            <a:r>
              <a:rPr kumimoji="1" lang="en-US" altLang="zh-CN" dirty="0"/>
              <a:t>Real-time class</a:t>
            </a:r>
            <a:r>
              <a:rPr kumimoji="1" lang="zh-CN" altLang="en-US" dirty="0"/>
              <a:t>）</a:t>
            </a:r>
            <a:r>
              <a:rPr kumimoji="1" lang="en-US" altLang="zh-CN" dirty="0"/>
              <a:t> (16-31)</a:t>
            </a:r>
          </a:p>
          <a:p>
            <a:r>
              <a:rPr kumimoji="1" lang="zh-CN" altLang="en-US" dirty="0"/>
              <a:t>处理器绑定</a:t>
            </a:r>
            <a:r>
              <a:rPr kumimoji="1" lang="en-US" altLang="zh-CN" dirty="0"/>
              <a:t> processor affinity</a:t>
            </a:r>
          </a:p>
          <a:p>
            <a:pPr lvl="1"/>
            <a:r>
              <a:rPr kumimoji="1" lang="en-US" altLang="zh-CN" dirty="0"/>
              <a:t>CPU</a:t>
            </a:r>
            <a:r>
              <a:rPr kumimoji="1" lang="zh-CN" altLang="en-US" dirty="0"/>
              <a:t>可以是物理的或者虚拟的</a:t>
            </a:r>
            <a:r>
              <a:rPr kumimoji="1" lang="en-US" altLang="zh-CN" dirty="0"/>
              <a:t>(hyper-threading)</a:t>
            </a:r>
          </a:p>
          <a:p>
            <a:r>
              <a:rPr kumimoji="1" lang="zh-CN" altLang="en-US" dirty="0"/>
              <a:t>每个优先级一个队列</a:t>
            </a:r>
            <a:endParaRPr kumimoji="1" lang="en-US" altLang="zh-CN" dirty="0"/>
          </a:p>
          <a:p>
            <a:r>
              <a:rPr kumimoji="1" lang="en-US" altLang="zh-CN" dirty="0"/>
              <a:t>MQ</a:t>
            </a:r>
            <a:r>
              <a:rPr kumimoji="1" lang="zh-CN" altLang="en-US" dirty="0"/>
              <a:t>调度策略：从高到底扫描队列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就绪状态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Processor affinity</a:t>
            </a:r>
            <a:r>
              <a:rPr kumimoji="1" lang="zh-CN" altLang="en-US" dirty="0"/>
              <a:t>就绪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4E1D-BB89-DF4F-BF1E-6FA965D84325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834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Windows XP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高优先级实时线程可抢占其它线程</a:t>
            </a:r>
            <a:endParaRPr kumimoji="1" lang="en-US" altLang="zh-CN" dirty="0"/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线程时间片结束后，优先级降低</a:t>
            </a:r>
            <a:endParaRPr kumimoji="1" lang="en-US" altLang="zh-CN" dirty="0"/>
          </a:p>
          <a:p>
            <a:r>
              <a:rPr kumimoji="1" lang="en-US" altLang="zh-CN" dirty="0"/>
              <a:t>NORMAL</a:t>
            </a:r>
            <a:r>
              <a:rPr kumimoji="1" lang="zh-CN" altLang="en-US" dirty="0"/>
              <a:t>线程等待事件发生后，优先级增大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越慢的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（</a:t>
            </a:r>
            <a:r>
              <a:rPr kumimoji="1" lang="en-US" altLang="zh-CN" dirty="0" err="1"/>
              <a:t>kbd</a:t>
            </a:r>
            <a:r>
              <a:rPr kumimoji="1" lang="zh-CN" altLang="en-US" dirty="0"/>
              <a:t>）时间，优先级提升越大</a:t>
            </a:r>
            <a:endParaRPr kumimoji="1" lang="en-US" altLang="zh-CN" dirty="0"/>
          </a:p>
          <a:p>
            <a:r>
              <a:rPr kumimoji="1" lang="zh-CN" altLang="en-US" dirty="0"/>
              <a:t>当前窗口的线程优先级增大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9394F-2371-0241-BEF0-37863B731D3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1932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基于优先级的可抢占式调度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实时任务被赋予较高优先级，以便与其它进程区分</a:t>
            </a:r>
            <a:endParaRPr kumimoji="1" lang="en-US" altLang="zh-CN" dirty="0"/>
          </a:p>
          <a:p>
            <a:r>
              <a:rPr kumimoji="1" lang="zh-CN" altLang="en-US" dirty="0"/>
              <a:t>优先级随时间片结束变化。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4FADF-CF12-E945-A270-5C848BD9F9FD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734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基于优先级调度（</a:t>
            </a:r>
            <a:r>
              <a:rPr kumimoji="1" lang="en-US" altLang="zh-CN" dirty="0"/>
              <a:t>loosely-defined scheduling policy based on priorities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与父线程相同，默认</a:t>
            </a:r>
            <a:r>
              <a:rPr kumimoji="1" lang="en-US" altLang="zh-CN" dirty="0"/>
              <a:t>1-10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保持不变，直到调用：</a:t>
            </a:r>
            <a:r>
              <a:rPr kumimoji="1" lang="en-US" altLang="zh-CN" dirty="0" err="1">
                <a:latin typeface="Courier New"/>
                <a:cs typeface="Courier New"/>
              </a:rPr>
              <a:t>setPriority</a:t>
            </a:r>
            <a:endParaRPr kumimoji="1" lang="en-US" altLang="zh-CN" dirty="0"/>
          </a:p>
          <a:p>
            <a:r>
              <a:rPr kumimoji="1" lang="zh-CN" altLang="en-US" dirty="0"/>
              <a:t>基于时间片，线程一直执行至：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时间配额用完；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I/O</a:t>
            </a:r>
            <a:r>
              <a:rPr kumimoji="1" lang="zh-CN" altLang="en-US" dirty="0"/>
              <a:t>等待；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退出</a:t>
            </a:r>
            <a:r>
              <a:rPr kumimoji="1" lang="en-US" altLang="zh-CN" dirty="0"/>
              <a:t>run()</a:t>
            </a:r>
            <a:r>
              <a:rPr kumimoji="1" lang="zh-CN" altLang="en-US" dirty="0"/>
              <a:t>函数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8BF2-51CA-AC4E-8B4B-0676E3A07138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8450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http://en.wikipedia.org/wiki/Scheduling_algorithm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http://en.wikipedia.org/wiki/O(1)_scheduler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http://en.wikipedia.org/wiki/Completely_Fair_Scheduler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http://en.wikipedia.org/wiki/Multiprocessor_scheduling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51B4E-7294-C441-A8BD-A57338A7A092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403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15706-37DC-4E47-9444-3EAA996E625C}" type="datetime1">
              <a:rPr lang="zh-CN" altLang="en-US" smtClean="0"/>
              <a:t>2019/9/18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计算机操作系统</a:t>
            </a:r>
            <a:r>
              <a:rPr lang="en-US" altLang="zh-CN"/>
              <a:t>》——</a:t>
            </a:r>
            <a:r>
              <a:rPr lang="zh-CN" altLang="en-US"/>
              <a:t>薛瑞尼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550E6-D85C-43A8-841D-66A200A3DB30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41775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XRN_Arial_华文细黑">
      <a:majorFont>
        <a:latin typeface="Arial"/>
        <a:ea typeface="华文细黑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3844</TotalTime>
  <Words>5242</Words>
  <Application>Microsoft Macintosh PowerPoint</Application>
  <PresentationFormat>全屏显示(4:3)</PresentationFormat>
  <Paragraphs>1384</Paragraphs>
  <Slides>97</Slides>
  <Notes>9</Notes>
  <HiddenSlides>2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109" baseType="lpstr">
      <vt:lpstr>黑体</vt:lpstr>
      <vt:lpstr>华文细黑</vt:lpstr>
      <vt:lpstr>宋体</vt:lpstr>
      <vt:lpstr>Arial Unicode MS</vt:lpstr>
      <vt:lpstr>Arial</vt:lpstr>
      <vt:lpstr>Arial</vt:lpstr>
      <vt:lpstr>Calibri</vt:lpstr>
      <vt:lpstr>Courier New</vt:lpstr>
      <vt:lpstr>Monotype Sorts</vt:lpstr>
      <vt:lpstr>Times New Roman</vt:lpstr>
      <vt:lpstr>自定义设计方案</vt:lpstr>
      <vt:lpstr>公式</vt:lpstr>
      <vt:lpstr>3、处理机调度</vt:lpstr>
      <vt:lpstr>处理机调度</vt:lpstr>
      <vt:lpstr>调度的目标、原则和方式</vt:lpstr>
      <vt:lpstr>调度方式</vt:lpstr>
      <vt:lpstr>高级调度</vt:lpstr>
      <vt:lpstr>中级调度</vt:lpstr>
      <vt:lpstr>低级调度</vt:lpstr>
      <vt:lpstr>进程调度算法基本类型</vt:lpstr>
      <vt:lpstr>思考</vt:lpstr>
      <vt:lpstr>单处理机调度</vt:lpstr>
      <vt:lpstr>调度的队列模型</vt:lpstr>
      <vt:lpstr>调度的队列模型</vt:lpstr>
      <vt:lpstr>三级调度</vt:lpstr>
      <vt:lpstr>调度的原则</vt:lpstr>
      <vt:lpstr>面向用户的准则</vt:lpstr>
      <vt:lpstr>周转时间</vt:lpstr>
      <vt:lpstr>响应时间 Response Time</vt:lpstr>
      <vt:lpstr>其它</vt:lpstr>
      <vt:lpstr>面向系统的准则</vt:lpstr>
      <vt:lpstr>程序特征</vt:lpstr>
      <vt:lpstr>调度算法——资源分配问题 </vt:lpstr>
      <vt:lpstr>先来先服务——FCFS</vt:lpstr>
      <vt:lpstr>举例</vt:lpstr>
      <vt:lpstr>FCFS</vt:lpstr>
      <vt:lpstr>先来先服务——FCFS</vt:lpstr>
      <vt:lpstr>最短作业优先</vt:lpstr>
      <vt:lpstr>SJF</vt:lpstr>
      <vt:lpstr>最短作业优先</vt:lpstr>
      <vt:lpstr>课堂练习</vt:lpstr>
      <vt:lpstr>课堂练习</vt:lpstr>
      <vt:lpstr>轮转调度RR(Round Robin)</vt:lpstr>
      <vt:lpstr>时间片轮转调度(q=1)</vt:lpstr>
      <vt:lpstr>轮转调度</vt:lpstr>
      <vt:lpstr>课堂练习</vt:lpstr>
      <vt:lpstr>最短剩余时间调度SRT</vt:lpstr>
      <vt:lpstr>最短剩余时间调度SRT</vt:lpstr>
      <vt:lpstr>基于优先权/级的调度算法</vt:lpstr>
      <vt:lpstr>静态优先级</vt:lpstr>
      <vt:lpstr>优先级调度</vt:lpstr>
      <vt:lpstr>动态优先级</vt:lpstr>
      <vt:lpstr>高响应比优先算法HRRN</vt:lpstr>
      <vt:lpstr>多级队列调度算法</vt:lpstr>
      <vt:lpstr>多级队列调度算法</vt:lpstr>
      <vt:lpstr>多级队列调度算法</vt:lpstr>
      <vt:lpstr>多级反馈队列调度</vt:lpstr>
      <vt:lpstr>多级反馈队列调度</vt:lpstr>
      <vt:lpstr>多级队列反馈调度算法</vt:lpstr>
      <vt:lpstr>多级反馈队列调度过程</vt:lpstr>
      <vt:lpstr>MFQ</vt:lpstr>
      <vt:lpstr>调度算法举例——甘特图</vt:lpstr>
      <vt:lpstr>先来先服务(FCFS)</vt:lpstr>
      <vt:lpstr>时间片轮转调度(q=1)</vt:lpstr>
      <vt:lpstr>时间片轮转调度(q=4)</vt:lpstr>
      <vt:lpstr>短作业优先调度(SJF)</vt:lpstr>
      <vt:lpstr>响应比优先调度(HRRN)</vt:lpstr>
      <vt:lpstr>多级反馈队列调度(q=1)</vt:lpstr>
      <vt:lpstr>多级反馈队列调度(q=2i)</vt:lpstr>
      <vt:lpstr>调度算法例子</vt:lpstr>
      <vt:lpstr>例子</vt:lpstr>
      <vt:lpstr>先来先服务（FCFS）</vt:lpstr>
      <vt:lpstr>最短作业优先算法(SJF)</vt:lpstr>
      <vt:lpstr>最高响应比优先算法(HRRN)</vt:lpstr>
      <vt:lpstr>PowerPoint 演示文稿</vt:lpstr>
      <vt:lpstr>问题</vt:lpstr>
      <vt:lpstr>作业3</vt:lpstr>
      <vt:lpstr>实时调度</vt:lpstr>
      <vt:lpstr>实时调度的基本条件</vt:lpstr>
      <vt:lpstr>系统处理能力下界 </vt:lpstr>
      <vt:lpstr>实时调度算法的分类</vt:lpstr>
      <vt:lpstr>时间片轮转调度</vt:lpstr>
      <vt:lpstr>基于优先级的非抢占调度</vt:lpstr>
      <vt:lpstr>基于抢占点的抢占调度</vt:lpstr>
      <vt:lpstr>立即抢占调度</vt:lpstr>
      <vt:lpstr>实时调度算法</vt:lpstr>
      <vt:lpstr>EDF实例</vt:lpstr>
      <vt:lpstr>最低松弛度优先算法</vt:lpstr>
      <vt:lpstr>LLF例子</vt:lpstr>
      <vt:lpstr>LLF例子</vt:lpstr>
      <vt:lpstr>速度单调调度</vt:lpstr>
      <vt:lpstr>多处理机调度</vt:lpstr>
      <vt:lpstr>多处理机系统中的调度</vt:lpstr>
      <vt:lpstr>进程分配方式</vt:lpstr>
      <vt:lpstr>SQMS</vt:lpstr>
      <vt:lpstr>SQMS</vt:lpstr>
      <vt:lpstr>MQMS</vt:lpstr>
      <vt:lpstr>负载不均衡</vt:lpstr>
      <vt:lpstr>Migration &amp; Work Stealing</vt:lpstr>
      <vt:lpstr>成组调度——Gang scheduling </vt:lpstr>
      <vt:lpstr>专用处理机分配  </vt:lpstr>
      <vt:lpstr>操作系统调度实例</vt:lpstr>
      <vt:lpstr>Windows XP</vt:lpstr>
      <vt:lpstr>Windows XP Threads</vt:lpstr>
      <vt:lpstr>Windows XP</vt:lpstr>
      <vt:lpstr>Linux</vt:lpstr>
      <vt:lpstr>Java</vt:lpstr>
      <vt:lpstr>参考资料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Ruini Xue</dc:creator>
  <cp:lastModifiedBy>Xue Ruini</cp:lastModifiedBy>
  <cp:revision>644</cp:revision>
  <dcterms:created xsi:type="dcterms:W3CDTF">2011-11-29T05:26:36Z</dcterms:created>
  <dcterms:modified xsi:type="dcterms:W3CDTF">2019-09-18T12:02:10Z</dcterms:modified>
</cp:coreProperties>
</file>